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a96269c48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a96269c48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a96269c48a_0_1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a96269c48a_0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a96269c48a_0_1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a96269c48a_0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a96269c48a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a96269c48a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a96269c48a_0_27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5" name="Google Shape;65;ga96269c48a_0_2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ga96269c48a_0_27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a96269c48a_0_3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a96269c48a_0_3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a96269c48a_0_39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0" name="Google Shape;100;ga96269c48a_0_3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ga96269c48a_0_39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a96269c48a_0_80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5" name="Google Shape;155;ga96269c48a_0_8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ga96269c48a_0_80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a96269c48a_0_6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7" name="Google Shape;217;ga96269c48a_0_6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ga96269c48a_0_62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a96269c48a_0_5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0" name="Google Shape;280;ga96269c48a_0_5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ga96269c48a_0_51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a96269c48a_0_1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a96269c48a_0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securesites-prodapp.cec.ocp.oraclecloud.com/site/authsite/Riken/" TargetMode="External"/><Relationship Id="rId4" Type="http://schemas.openxmlformats.org/officeDocument/2006/relationships/hyperlink" Target="https://hudtech.r-ccs.riken.jp/ocisf/html/" TargetMode="External"/><Relationship Id="rId5" Type="http://schemas.openxmlformats.org/officeDocument/2006/relationships/hyperlink" Target="mailto:oci-rccs@ml.riken.jp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securesites-prodapp.cec.ocp.oraclecloud.com/site/authsite/Riken/" TargetMode="External"/><Relationship Id="rId4" Type="http://schemas.openxmlformats.org/officeDocument/2006/relationships/hyperlink" Target="https://hudtech.r-ccs.riken.jp/ocisf/html/" TargetMode="External"/><Relationship Id="rId5" Type="http://schemas.openxmlformats.org/officeDocument/2006/relationships/hyperlink" Target="mailto:oci-rccs@ml.riken.jp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Relationship Id="rId4" Type="http://schemas.openxmlformats.org/officeDocument/2006/relationships/image" Target="../media/image9.jp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9" Type="http://schemas.openxmlformats.org/officeDocument/2006/relationships/image" Target="../media/image7.png"/><Relationship Id="rId5" Type="http://schemas.openxmlformats.org/officeDocument/2006/relationships/image" Target="../media/image1.jpg"/><Relationship Id="rId6" Type="http://schemas.openxmlformats.org/officeDocument/2006/relationships/image" Target="../media/image6.jpg"/><Relationship Id="rId7" Type="http://schemas.openxmlformats.org/officeDocument/2006/relationships/image" Target="../media/image4.jpg"/><Relationship Id="rId8" Type="http://schemas.openxmlformats.org/officeDocument/2006/relationships/image" Target="../media/image1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jpg"/><Relationship Id="rId4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Relationship Id="rId4" Type="http://schemas.openxmlformats.org/officeDocument/2006/relationships/image" Target="../media/image8.png"/><Relationship Id="rId5" Type="http://schemas.openxmlformats.org/officeDocument/2006/relationships/image" Target="../media/image7.png"/><Relationship Id="rId6" Type="http://schemas.openxmlformats.org/officeDocument/2006/relationships/image" Target="../media/image5.png"/><Relationship Id="rId7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jpg"/><Relationship Id="rId4" Type="http://schemas.openxmlformats.org/officeDocument/2006/relationships/image" Target="../media/image4.jpg"/><Relationship Id="rId5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9.png"/><Relationship Id="rId4" Type="http://schemas.openxmlformats.org/officeDocument/2006/relationships/image" Target="../media/image18.png"/><Relationship Id="rId5" Type="http://schemas.openxmlformats.org/officeDocument/2006/relationships/image" Target="../media/image16.png"/><Relationship Id="rId6" Type="http://schemas.openxmlformats.org/officeDocument/2006/relationships/image" Target="../media/image14.png"/><Relationship Id="rId7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securesites-prodapp.cec.ocp.oraclecloud.com/site/authsite/Riken/oci%E5%88%A9%E7%94%A8%E9%96%8B%E5%A7%8B%E6%89%8B%E9%A0%86.html" TargetMode="Externa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4100">
                <a:latin typeface="HiraKakuPro-W3"/>
                <a:ea typeface="HiraKakuPro-W3"/>
                <a:cs typeface="HiraKakuPro-W3"/>
                <a:sym typeface="HiraKakuPro-W3"/>
              </a:rPr>
              <a:t>R-CCS “Oracle Cloud FastConnect Service”</a:t>
            </a:r>
            <a:br>
              <a:rPr lang="ja" sz="4100">
                <a:latin typeface="HiraKakuPro-W3"/>
                <a:ea typeface="HiraKakuPro-W3"/>
                <a:cs typeface="HiraKakuPro-W3"/>
                <a:sym typeface="HiraKakuPro-W3"/>
              </a:rPr>
            </a:br>
            <a:r>
              <a:rPr lang="ja" sz="4100">
                <a:latin typeface="HiraKakuPro-W3"/>
                <a:ea typeface="HiraKakuPro-W3"/>
                <a:cs typeface="HiraKakuPro-W3"/>
                <a:sym typeface="HiraKakuPro-W3"/>
              </a:rPr>
              <a:t>Briefing#02</a:t>
            </a:r>
            <a:endParaRPr sz="4100">
              <a:latin typeface="HiraKakuPro-W3"/>
              <a:ea typeface="HiraKakuPro-W3"/>
              <a:cs typeface="HiraKakuPro-W3"/>
              <a:sym typeface="HiraKakuPro-W3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2020/12/23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詳細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" name="Google Shape;324;p22"/>
          <p:cNvSpPr txBox="1"/>
          <p:nvPr>
            <p:ph idx="1" type="body"/>
          </p:nvPr>
        </p:nvSpPr>
        <p:spPr>
          <a:xfrm>
            <a:off x="311700" y="1676875"/>
            <a:ext cx="8520600" cy="317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lang="ja"/>
              <a:t>OCIクラウド利用契約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ja"/>
              <a:t>設定にはテナントの準備が必要です。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ja"/>
              <a:t>利用者様がOCI Japan East(Tokyo)リージョンが利用できる状態にしてください。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ja"/>
              <a:t>まずは無料環境でテストを行いたい場合でも、申請いただけましたら接続可能です。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lang="ja"/>
              <a:t>事前設定及び利用申請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ja"/>
              <a:t>本設定を利用するために、アカウント作成、グループ作成などの事前設定をお願いします。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ja"/>
              <a:t>事前設定が完了しましたら、申請書の提出をお願いいたします。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lang="ja"/>
              <a:t>クラウド環境構築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ja"/>
              <a:t>設定に必要な情報をお送りいたします。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ja"/>
              <a:t>手順書に沿って必要な情報を設定してください。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ja"/>
              <a:t>設定が完了しましたら富岳やR-CCS HPCIからの通信をお試しください。</a:t>
            </a:r>
            <a:endParaRPr/>
          </a:p>
        </p:txBody>
      </p:sp>
      <p:sp>
        <p:nvSpPr>
          <p:cNvPr id="325" name="Google Shape;325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  <p:pic>
        <p:nvPicPr>
          <p:cNvPr id="326" name="Google Shape;32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51580" y="445013"/>
            <a:ext cx="5507151" cy="115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問い合わせ先</a:t>
            </a:r>
            <a:r>
              <a:rPr lang="ja"/>
              <a:t>など</a:t>
            </a:r>
            <a:endParaRPr/>
          </a:p>
        </p:txBody>
      </p:sp>
      <p:sp>
        <p:nvSpPr>
          <p:cNvPr id="332" name="Google Shape;332;p23"/>
          <p:cNvSpPr txBox="1"/>
          <p:nvPr>
            <p:ph idx="1" type="body"/>
          </p:nvPr>
        </p:nvSpPr>
        <p:spPr>
          <a:xfrm>
            <a:off x="311700" y="1017725"/>
            <a:ext cx="8520600" cy="390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b="1" lang="ja" sz="1900"/>
              <a:t>資料</a:t>
            </a:r>
            <a:endParaRPr b="1" sz="19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ja" sz="1800"/>
              <a:t>R-CCS利用者向けOCI情報・利用手順やマニュアル</a:t>
            </a:r>
            <a:endParaRPr sz="1800"/>
          </a:p>
          <a:p>
            <a:pPr indent="-381000" lvl="2" marL="1371600" rtl="0" algn="l"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ja" sz="1700" u="sng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https://securesites-prodapp.cec.ocp.oraclecloud.com/site/authsite/Riken/</a:t>
            </a:r>
            <a:endParaRPr sz="2400"/>
          </a:p>
          <a:p>
            <a:pPr indent="-323850" lvl="3" marL="18288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ja" sz="1500"/>
              <a:t>ID: oci-rccs@ml.riken.jp</a:t>
            </a:r>
            <a:endParaRPr sz="1500"/>
          </a:p>
          <a:p>
            <a:pPr indent="-323850" lvl="3" marL="18288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ja" sz="1500"/>
              <a:t>Pass: FastConnect2RCCS </a:t>
            </a:r>
            <a:endParaRPr sz="15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ja" sz="1800"/>
              <a:t>R-CCS OCI FastConnect設定手順</a:t>
            </a:r>
            <a:endParaRPr sz="1800"/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ja" sz="1700" u="sng">
                <a:solidFill>
                  <a:schemeClr val="accent5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https://hudtech.r-ccs.riken.jp/ocisf/html/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ja"/>
              <a:t>問い合わせ先</a:t>
            </a:r>
            <a:endParaRPr b="1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ja" sz="1500" u="sng">
                <a:solidFill>
                  <a:schemeClr val="hlink"/>
                </a:solidFill>
                <a:hlinkClick r:id="rId5"/>
              </a:rPr>
              <a:t>oci-rccs@ml.riken.jp</a:t>
            </a:r>
            <a:br>
              <a:rPr lang="ja" sz="1500"/>
            </a:br>
            <a:endParaRPr sz="15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1" lang="ja" sz="1600"/>
              <a:t>小規模ですが、所内でテスト環境を保有しています。</a:t>
            </a:r>
            <a:br>
              <a:rPr b="1" lang="ja" sz="1600"/>
            </a:br>
            <a:r>
              <a:rPr lang="ja" sz="1600"/>
              <a:t>「テスト環境を試してみたい」という方がいらっしゃいましたらご連絡ください。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1" lang="ja" sz="1600"/>
              <a:t>この後、オラクルクラウドでクラスタを構築するHands-onを予定しています。</a:t>
            </a:r>
            <a:endParaRPr sz="1500"/>
          </a:p>
        </p:txBody>
      </p:sp>
      <p:sp>
        <p:nvSpPr>
          <p:cNvPr id="333" name="Google Shape;333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情報</a:t>
            </a:r>
            <a:endParaRPr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152475"/>
            <a:ext cx="8520600" cy="390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ja" sz="2200"/>
              <a:t>資料</a:t>
            </a:r>
            <a:endParaRPr sz="22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ja" sz="1800"/>
              <a:t>R-CCS利用者向けOCI情報・利用手順やマニュアル</a:t>
            </a:r>
            <a:endParaRPr sz="1800"/>
          </a:p>
          <a:p>
            <a:pPr indent="-381000" lvl="2" marL="1371600" rtl="0" algn="l"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ja" sz="1700" u="sng">
                <a:solidFill>
                  <a:schemeClr val="hlink"/>
                </a:solidFill>
                <a:hlinkClick r:id="rId3"/>
              </a:rPr>
              <a:t>https://securesites-prodapp.cec.ocp.oraclecloud.com/site/authsite/Riken/</a:t>
            </a:r>
            <a:endParaRPr sz="2400"/>
          </a:p>
          <a:p>
            <a:pPr indent="-323850" lvl="3" marL="18288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ja" sz="1500"/>
              <a:t>ID: oci-rccs@ml.riken.jp</a:t>
            </a:r>
            <a:endParaRPr sz="1500"/>
          </a:p>
          <a:p>
            <a:pPr indent="-323850" lvl="3" marL="18288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ja" sz="1500"/>
              <a:t>Pass: FastConnect2RCCS </a:t>
            </a:r>
            <a:endParaRPr sz="15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ja" sz="1800"/>
              <a:t>Oracle Cloud FastConnect Service設定手順</a:t>
            </a:r>
            <a:endParaRPr sz="1800"/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ja" sz="1700" u="sng">
                <a:solidFill>
                  <a:schemeClr val="hlink"/>
                </a:solidFill>
                <a:hlinkClick r:id="rId4"/>
              </a:rPr>
              <a:t>https://hudtech.r-ccs.riken.jp/ocisf/html/</a:t>
            </a:r>
            <a:br>
              <a:rPr lang="ja" sz="1800"/>
            </a:br>
            <a:endParaRPr sz="18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ja" sz="2200"/>
              <a:t>問い合わせ先</a:t>
            </a:r>
            <a:endParaRPr sz="22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ja" sz="1500" u="sng">
                <a:solidFill>
                  <a:schemeClr val="hlink"/>
                </a:solidFill>
                <a:hlinkClick r:id="rId5"/>
              </a:rPr>
              <a:t>oci-rccs@ml.riken.jp</a:t>
            </a:r>
            <a:endParaRPr sz="1500"/>
          </a:p>
          <a:p>
            <a:pPr indent="-323850" lvl="2" marL="1371600" rtl="0" algn="l">
              <a:spcBef>
                <a:spcPts val="0"/>
              </a:spcBef>
              <a:spcAft>
                <a:spcPts val="0"/>
              </a:spcAft>
              <a:buSzPts val="1500"/>
              <a:buChar char="■"/>
            </a:pPr>
            <a:r>
              <a:rPr lang="ja" sz="1500"/>
              <a:t>ハンズオンの枠が余っておりますので、ご参加を希望する方は上記までご連絡ください。</a:t>
            </a:r>
            <a:endParaRPr sz="15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/>
          <p:nvPr/>
        </p:nvSpPr>
        <p:spPr>
          <a:xfrm>
            <a:off x="5566300" y="4004625"/>
            <a:ext cx="3085800" cy="2226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5"/>
          <p:cNvSpPr/>
          <p:nvPr/>
        </p:nvSpPr>
        <p:spPr>
          <a:xfrm>
            <a:off x="7262200" y="1708775"/>
            <a:ext cx="1258500" cy="19863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15"/>
          <p:cNvSpPr/>
          <p:nvPr/>
        </p:nvSpPr>
        <p:spPr>
          <a:xfrm>
            <a:off x="5263875" y="602325"/>
            <a:ext cx="3757200" cy="18252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15"/>
          <p:cNvSpPr txBox="1"/>
          <p:nvPr>
            <p:ph idx="1" type="subTitle"/>
          </p:nvPr>
        </p:nvSpPr>
        <p:spPr>
          <a:xfrm>
            <a:off x="413775" y="1161100"/>
            <a:ext cx="4659900" cy="3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1700"/>
              <a:t>R-CCSとOCI間はSINET5を利用した専用線を引いています。これによりダウンロード・アップロード通信料金が無料になります。</a:t>
            </a:r>
            <a:endParaRPr b="1" sz="17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ja" sz="1500"/>
              <a:t>■ 利用のためには2ステップが必要です。</a:t>
            </a:r>
            <a:endParaRPr b="1" sz="1500"/>
          </a:p>
          <a:p>
            <a:pPr indent="-323850" lvl="0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AutoNum type="arabicParenBoth"/>
            </a:pPr>
            <a:r>
              <a:rPr b="1" lang="ja" sz="1500"/>
              <a:t>OCIのテナントを準備</a:t>
            </a:r>
            <a:endParaRPr b="1" sz="1500"/>
          </a:p>
          <a:p>
            <a:pPr indent="-32385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AutoNum type="arabicParenBoth"/>
            </a:pPr>
            <a:r>
              <a:rPr b="1" lang="ja" sz="1500"/>
              <a:t>R-CCSへの申請</a:t>
            </a:r>
            <a:endParaRPr b="1" sz="15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ja" sz="1500"/>
              <a:t>■ </a:t>
            </a:r>
            <a:r>
              <a:rPr b="1" lang="ja" sz="1500"/>
              <a:t>利用対象者は</a:t>
            </a:r>
            <a:br>
              <a:rPr b="1" lang="ja" sz="1500"/>
            </a:br>
            <a:r>
              <a:rPr b="1" lang="ja" sz="1500"/>
              <a:t>　　</a:t>
            </a:r>
            <a:r>
              <a:rPr b="1" lang="ja" sz="1500"/>
              <a:t>・富岳の利用者</a:t>
            </a:r>
            <a:br>
              <a:rPr b="1" lang="ja" sz="1500"/>
            </a:br>
            <a:r>
              <a:rPr b="1" lang="ja" sz="1500"/>
              <a:t>　　・HPCI(共用ストレージ)の利用者</a:t>
            </a:r>
            <a:br>
              <a:rPr b="1" lang="ja" sz="1500"/>
            </a:br>
            <a:r>
              <a:rPr b="1" lang="ja" sz="1500"/>
              <a:t>　　・R-CCS在住者</a:t>
            </a:r>
            <a:endParaRPr b="1" sz="1500"/>
          </a:p>
        </p:txBody>
      </p:sp>
      <p:pic>
        <p:nvPicPr>
          <p:cNvPr id="72" name="Google Shape;7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87256" y="1077675"/>
            <a:ext cx="1845625" cy="1266771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10750" y="1823938"/>
            <a:ext cx="1092899" cy="464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80200" y="673726"/>
            <a:ext cx="680375" cy="328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10750" y="1406550"/>
            <a:ext cx="1092899" cy="464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10750" y="1032425"/>
            <a:ext cx="1092899" cy="464126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5"/>
          <p:cNvSpPr/>
          <p:nvPr/>
        </p:nvSpPr>
        <p:spPr>
          <a:xfrm>
            <a:off x="6904950" y="3695150"/>
            <a:ext cx="2213100" cy="12669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5"/>
          <p:cNvSpPr/>
          <p:nvPr/>
        </p:nvSpPr>
        <p:spPr>
          <a:xfrm>
            <a:off x="6711200" y="2726399"/>
            <a:ext cx="2499228" cy="763992"/>
          </a:xfrm>
          <a:prstGeom prst="cloud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9" name="Google Shape;79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921730" y="4138639"/>
            <a:ext cx="1092900" cy="646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234900" y="2829275"/>
            <a:ext cx="1469590" cy="464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998178" y="3892956"/>
            <a:ext cx="923554" cy="8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  <p:pic>
        <p:nvPicPr>
          <p:cNvPr id="83" name="Google Shape;83;p1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237773" y="3620025"/>
            <a:ext cx="1209600" cy="10633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716745" y="641059"/>
            <a:ext cx="1084800" cy="184803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5"/>
          <p:cNvSpPr txBox="1"/>
          <p:nvPr/>
        </p:nvSpPr>
        <p:spPr>
          <a:xfrm>
            <a:off x="7728312" y="787765"/>
            <a:ext cx="920100" cy="2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800"/>
              <a:t>共用ストレージ</a:t>
            </a:r>
            <a:endParaRPr b="1" sz="800"/>
          </a:p>
        </p:txBody>
      </p:sp>
      <p:pic>
        <p:nvPicPr>
          <p:cNvPr id="86" name="Google Shape;86;p15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8287375" y="3719395"/>
            <a:ext cx="680374" cy="394943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5"/>
          <p:cNvSpPr/>
          <p:nvPr/>
        </p:nvSpPr>
        <p:spPr>
          <a:xfrm>
            <a:off x="5263875" y="4663225"/>
            <a:ext cx="1258500" cy="393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企業や大学</a:t>
            </a:r>
            <a:br>
              <a:rPr lang="ja"/>
            </a:br>
            <a:r>
              <a:rPr lang="ja"/>
              <a:t>研究機関</a:t>
            </a:r>
            <a:endParaRPr/>
          </a:p>
        </p:txBody>
      </p:sp>
      <p:sp>
        <p:nvSpPr>
          <p:cNvPr id="88" name="Google Shape;88;p15"/>
          <p:cNvSpPr/>
          <p:nvPr/>
        </p:nvSpPr>
        <p:spPr>
          <a:xfrm>
            <a:off x="6827175" y="1896350"/>
            <a:ext cx="1031400" cy="2082600"/>
          </a:xfrm>
          <a:prstGeom prst="upDown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5"/>
          <p:cNvSpPr/>
          <p:nvPr/>
        </p:nvSpPr>
        <p:spPr>
          <a:xfrm>
            <a:off x="6530025" y="2539263"/>
            <a:ext cx="1625700" cy="796800"/>
          </a:xfrm>
          <a:prstGeom prst="roundRect">
            <a:avLst>
              <a:gd fmla="val 16667" name="adj"/>
            </a:avLst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b="1" lang="ja">
                <a:solidFill>
                  <a:srgbClr val="FF0000"/>
                </a:solidFill>
              </a:rPr>
            </a:br>
            <a:r>
              <a:rPr b="1" lang="ja">
                <a:solidFill>
                  <a:srgbClr val="FF0000"/>
                </a:solidFill>
              </a:rPr>
              <a:t>通信量無料</a:t>
            </a:r>
            <a:endParaRPr b="1">
              <a:solidFill>
                <a:srgbClr val="FF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">
                <a:solidFill>
                  <a:srgbClr val="FF0000"/>
                </a:solidFill>
              </a:rPr>
              <a:t>セキュアな通信</a:t>
            </a:r>
            <a:endParaRPr b="1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90" name="Google Shape;90;p15"/>
          <p:cNvSpPr txBox="1"/>
          <p:nvPr>
            <p:ph idx="4294967295" type="title"/>
          </p:nvPr>
        </p:nvSpPr>
        <p:spPr>
          <a:xfrm>
            <a:off x="311700" y="445025"/>
            <a:ext cx="4148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概要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利用のメリット</a:t>
            </a:r>
            <a:endParaRPr/>
          </a:p>
        </p:txBody>
      </p:sp>
      <p:sp>
        <p:nvSpPr>
          <p:cNvPr id="96" name="Google Shape;96;p16"/>
          <p:cNvSpPr txBox="1"/>
          <p:nvPr>
            <p:ph idx="1" type="body"/>
          </p:nvPr>
        </p:nvSpPr>
        <p:spPr>
          <a:xfrm>
            <a:off x="311700" y="101772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AutoNum type="arabicParenR"/>
            </a:pPr>
            <a:r>
              <a:rPr b="1" lang="ja" sz="2000"/>
              <a:t>OCI Japan East(Tokyo)リージョンとR-CCS間の通信料金が無料</a:t>
            </a:r>
            <a:br>
              <a:rPr b="1" lang="ja" sz="2000"/>
            </a:br>
            <a:endParaRPr b="1"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AutoNum type="arabicParenR"/>
            </a:pPr>
            <a:r>
              <a:rPr b="1" lang="ja" sz="2000"/>
              <a:t>専用線を利用することでセキュアな利用が可能</a:t>
            </a:r>
            <a:br>
              <a:rPr b="1" lang="ja" sz="2000"/>
            </a:br>
            <a:endParaRPr b="1"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AutoNum type="arabicParenR"/>
            </a:pPr>
            <a:r>
              <a:rPr b="1" lang="ja" sz="2000"/>
              <a:t>富岳ログインノードや共用ストレージログインノードから利用可能なプライベートIPアドレスを割り当ててインスタンス(Virtual Machine等)の環境を構築可能</a:t>
            </a:r>
            <a:endParaRPr b="1" sz="2000"/>
          </a:p>
        </p:txBody>
      </p:sp>
      <p:sp>
        <p:nvSpPr>
          <p:cNvPr id="97" name="Google Shape;97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7"/>
          <p:cNvSpPr/>
          <p:nvPr/>
        </p:nvSpPr>
        <p:spPr>
          <a:xfrm>
            <a:off x="2585200" y="618800"/>
            <a:ext cx="6019200" cy="43767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19050">
            <a:solidFill>
              <a:srgbClr val="595959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104" name="Google Shape;104;p17"/>
          <p:cNvSpPr/>
          <p:nvPr/>
        </p:nvSpPr>
        <p:spPr>
          <a:xfrm>
            <a:off x="4633650" y="1251625"/>
            <a:ext cx="2712900" cy="8748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595959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cxnSp>
        <p:nvCxnSpPr>
          <p:cNvPr id="105" name="Google Shape;105;p17"/>
          <p:cNvCxnSpPr/>
          <p:nvPr/>
        </p:nvCxnSpPr>
        <p:spPr>
          <a:xfrm>
            <a:off x="1204549" y="2010553"/>
            <a:ext cx="0" cy="1535700"/>
          </a:xfrm>
          <a:prstGeom prst="straightConnector1">
            <a:avLst/>
          </a:prstGeom>
          <a:noFill/>
          <a:ln cap="flat" cmpd="sng" w="152400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6" name="Google Shape;106;p17"/>
          <p:cNvSpPr/>
          <p:nvPr/>
        </p:nvSpPr>
        <p:spPr>
          <a:xfrm>
            <a:off x="96925" y="2935125"/>
            <a:ext cx="2262000" cy="18849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38100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sp>
        <p:nvSpPr>
          <p:cNvPr id="107" name="Google Shape;107;p17"/>
          <p:cNvSpPr/>
          <p:nvPr/>
        </p:nvSpPr>
        <p:spPr>
          <a:xfrm>
            <a:off x="230368" y="4264034"/>
            <a:ext cx="1986300" cy="4407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"/>
              <a:t>HPCI共用ストレージ</a:t>
            </a:r>
            <a:br>
              <a:rPr b="1" lang="ja"/>
            </a:br>
            <a:r>
              <a:rPr b="1" lang="ja"/>
              <a:t>ログインサーバ</a:t>
            </a:r>
            <a:endParaRPr b="1"/>
          </a:p>
        </p:txBody>
      </p:sp>
      <p:sp>
        <p:nvSpPr>
          <p:cNvPr id="108" name="Google Shape;108;p17"/>
          <p:cNvSpPr txBox="1"/>
          <p:nvPr/>
        </p:nvSpPr>
        <p:spPr>
          <a:xfrm>
            <a:off x="3058042" y="662760"/>
            <a:ext cx="3749400" cy="35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1600"/>
              <a:t>Oracle Cloud Infrastructure(OCI)</a:t>
            </a:r>
            <a:endParaRPr b="1" sz="1600"/>
          </a:p>
        </p:txBody>
      </p:sp>
      <p:cxnSp>
        <p:nvCxnSpPr>
          <p:cNvPr id="109" name="Google Shape;109;p17"/>
          <p:cNvCxnSpPr/>
          <p:nvPr/>
        </p:nvCxnSpPr>
        <p:spPr>
          <a:xfrm rot="10800000">
            <a:off x="1232425" y="1815525"/>
            <a:ext cx="3130500" cy="0"/>
          </a:xfrm>
          <a:prstGeom prst="straightConnector1">
            <a:avLst/>
          </a:prstGeom>
          <a:noFill/>
          <a:ln cap="flat" cmpd="sng" w="76200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0" name="Google Shape;110;p17"/>
          <p:cNvSpPr/>
          <p:nvPr/>
        </p:nvSpPr>
        <p:spPr>
          <a:xfrm>
            <a:off x="118439" y="1089933"/>
            <a:ext cx="2218968" cy="1375272"/>
          </a:xfrm>
          <a:prstGeom prst="cloud">
            <a:avLst/>
          </a:prstGeom>
          <a:solidFill>
            <a:srgbClr val="FFFFFF"/>
          </a:solidFill>
          <a:ln cap="flat" cmpd="sng" w="38100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/>
          </a:p>
        </p:txBody>
      </p:sp>
      <p:sp>
        <p:nvSpPr>
          <p:cNvPr id="111" name="Google Shape;111;p17"/>
          <p:cNvSpPr/>
          <p:nvPr/>
        </p:nvSpPr>
        <p:spPr>
          <a:xfrm>
            <a:off x="2928200" y="1184025"/>
            <a:ext cx="1530300" cy="3686100"/>
          </a:xfrm>
          <a:prstGeom prst="roundRect">
            <a:avLst>
              <a:gd fmla="val 16667" name="adj"/>
            </a:avLst>
          </a:prstGeom>
          <a:solidFill>
            <a:srgbClr val="FCE5CD"/>
          </a:solidFill>
          <a:ln cap="flat" cmpd="sng" w="19050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112" name="Google Shape;112;p17"/>
          <p:cNvSpPr txBox="1"/>
          <p:nvPr/>
        </p:nvSpPr>
        <p:spPr>
          <a:xfrm>
            <a:off x="2975611" y="1202547"/>
            <a:ext cx="1530300" cy="29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ja">
                <a:solidFill>
                  <a:srgbClr val="000000"/>
                </a:solidFill>
              </a:rPr>
              <a:t>R-CCS</a:t>
            </a:r>
            <a:r>
              <a:rPr b="1" lang="ja"/>
              <a:t>テナント</a:t>
            </a:r>
            <a:endParaRPr b="1">
              <a:solidFill>
                <a:srgbClr val="000000"/>
              </a:solidFill>
            </a:endParaRPr>
          </a:p>
        </p:txBody>
      </p:sp>
      <p:cxnSp>
        <p:nvCxnSpPr>
          <p:cNvPr id="113" name="Google Shape;113;p17"/>
          <p:cNvCxnSpPr/>
          <p:nvPr/>
        </p:nvCxnSpPr>
        <p:spPr>
          <a:xfrm rot="10800000">
            <a:off x="4075021" y="1889600"/>
            <a:ext cx="1116900" cy="1800"/>
          </a:xfrm>
          <a:prstGeom prst="straightConnector1">
            <a:avLst/>
          </a:prstGeom>
          <a:noFill/>
          <a:ln cap="flat" cmpd="sng" w="38100">
            <a:solidFill>
              <a:srgbClr val="0000FF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14" name="Google Shape;114;p17"/>
          <p:cNvCxnSpPr/>
          <p:nvPr/>
        </p:nvCxnSpPr>
        <p:spPr>
          <a:xfrm flipH="1">
            <a:off x="4460411" y="1891326"/>
            <a:ext cx="944700" cy="4500"/>
          </a:xfrm>
          <a:prstGeom prst="straightConnector1">
            <a:avLst/>
          </a:prstGeom>
          <a:noFill/>
          <a:ln cap="flat" cmpd="sng" w="38100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5" name="Google Shape;115;p17"/>
          <p:cNvSpPr txBox="1"/>
          <p:nvPr/>
        </p:nvSpPr>
        <p:spPr>
          <a:xfrm>
            <a:off x="4692740" y="1243045"/>
            <a:ext cx="2594700" cy="29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1200">
                <a:solidFill>
                  <a:srgbClr val="000000"/>
                </a:solidFill>
              </a:rPr>
              <a:t>Oracle Service Network(OSN) </a:t>
            </a:r>
            <a:endParaRPr b="1" sz="1200">
              <a:solidFill>
                <a:srgbClr val="000000"/>
              </a:solidFill>
            </a:endParaRPr>
          </a:p>
        </p:txBody>
      </p:sp>
      <p:cxnSp>
        <p:nvCxnSpPr>
          <p:cNvPr id="116" name="Google Shape;116;p17"/>
          <p:cNvCxnSpPr/>
          <p:nvPr/>
        </p:nvCxnSpPr>
        <p:spPr>
          <a:xfrm rot="10800000">
            <a:off x="2975598" y="1815529"/>
            <a:ext cx="586800" cy="0"/>
          </a:xfrm>
          <a:prstGeom prst="straightConnector1">
            <a:avLst/>
          </a:prstGeom>
          <a:noFill/>
          <a:ln cap="flat" cmpd="sng" w="38100">
            <a:solidFill>
              <a:srgbClr val="0000FF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117" name="Google Shape;117;p17"/>
          <p:cNvSpPr/>
          <p:nvPr/>
        </p:nvSpPr>
        <p:spPr>
          <a:xfrm>
            <a:off x="3197771" y="1598471"/>
            <a:ext cx="904500" cy="561300"/>
          </a:xfrm>
          <a:prstGeom prst="flowChartAlternateProcess">
            <a:avLst/>
          </a:prstGeom>
          <a:solidFill>
            <a:srgbClr val="FFFFF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Routing Transfer</a:t>
            </a:r>
            <a:endParaRPr/>
          </a:p>
        </p:txBody>
      </p:sp>
      <p:sp>
        <p:nvSpPr>
          <p:cNvPr id="118" name="Google Shape;118;p17"/>
          <p:cNvSpPr/>
          <p:nvPr/>
        </p:nvSpPr>
        <p:spPr>
          <a:xfrm>
            <a:off x="230368" y="3739349"/>
            <a:ext cx="1986300" cy="4407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"/>
              <a:t>富岳ログインサーバ</a:t>
            </a:r>
            <a:endParaRPr b="1"/>
          </a:p>
        </p:txBody>
      </p:sp>
      <p:sp>
        <p:nvSpPr>
          <p:cNvPr id="119" name="Google Shape;119;p17"/>
          <p:cNvSpPr/>
          <p:nvPr/>
        </p:nvSpPr>
        <p:spPr>
          <a:xfrm>
            <a:off x="4788246" y="1565846"/>
            <a:ext cx="1115400" cy="388500"/>
          </a:xfrm>
          <a:prstGeom prst="flowChartAlternateProcess">
            <a:avLst/>
          </a:prstGeom>
          <a:solidFill>
            <a:srgbClr val="FFFFF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1200"/>
              <a:t>Object Storage</a:t>
            </a:r>
            <a:endParaRPr b="1" sz="1200"/>
          </a:p>
        </p:txBody>
      </p:sp>
      <p:sp>
        <p:nvSpPr>
          <p:cNvPr id="120" name="Google Shape;120;p17"/>
          <p:cNvSpPr/>
          <p:nvPr/>
        </p:nvSpPr>
        <p:spPr>
          <a:xfrm>
            <a:off x="6066869" y="1565846"/>
            <a:ext cx="1115400" cy="388500"/>
          </a:xfrm>
          <a:prstGeom prst="flowChartAlternateProcess">
            <a:avLst/>
          </a:prstGeom>
          <a:solidFill>
            <a:srgbClr val="FFFFF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1200"/>
              <a:t>Archive Storage</a:t>
            </a:r>
            <a:endParaRPr b="1" sz="1200"/>
          </a:p>
        </p:txBody>
      </p:sp>
      <p:pic>
        <p:nvPicPr>
          <p:cNvPr id="121" name="Google Shape;12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4750" y="1545500"/>
            <a:ext cx="1469590" cy="464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0376" y="3065923"/>
            <a:ext cx="751989" cy="5613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7"/>
          <p:cNvSpPr/>
          <p:nvPr/>
        </p:nvSpPr>
        <p:spPr>
          <a:xfrm>
            <a:off x="2411450" y="1409825"/>
            <a:ext cx="388500" cy="7587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ja"/>
              <a:t>専用線</a:t>
            </a:r>
            <a:endParaRPr b="1"/>
          </a:p>
        </p:txBody>
      </p:sp>
      <p:sp>
        <p:nvSpPr>
          <p:cNvPr id="124" name="Google Shape;124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  <p:cxnSp>
        <p:nvCxnSpPr>
          <p:cNvPr id="125" name="Google Shape;125;p17"/>
          <p:cNvCxnSpPr/>
          <p:nvPr/>
        </p:nvCxnSpPr>
        <p:spPr>
          <a:xfrm>
            <a:off x="6707692" y="3812551"/>
            <a:ext cx="0" cy="3885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126" name="Google Shape;126;p17"/>
          <p:cNvCxnSpPr/>
          <p:nvPr/>
        </p:nvCxnSpPr>
        <p:spPr>
          <a:xfrm rot="10800000">
            <a:off x="3951096" y="2714152"/>
            <a:ext cx="2789700" cy="300"/>
          </a:xfrm>
          <a:prstGeom prst="straightConnector1">
            <a:avLst/>
          </a:prstGeom>
          <a:noFill/>
          <a:ln cap="flat" cmpd="sng" w="38100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7" name="Google Shape;127;p17"/>
          <p:cNvSpPr/>
          <p:nvPr/>
        </p:nvSpPr>
        <p:spPr>
          <a:xfrm>
            <a:off x="5405100" y="2355021"/>
            <a:ext cx="2712900" cy="621300"/>
          </a:xfrm>
          <a:prstGeom prst="roundRect">
            <a:avLst>
              <a:gd fmla="val 16667" name="adj"/>
            </a:avLst>
          </a:prstGeom>
          <a:solidFill>
            <a:srgbClr val="FCE5CD"/>
          </a:solidFill>
          <a:ln cap="flat" cmpd="sng" w="19050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128" name="Google Shape;128;p17"/>
          <p:cNvSpPr txBox="1"/>
          <p:nvPr/>
        </p:nvSpPr>
        <p:spPr>
          <a:xfrm>
            <a:off x="5378024" y="2320075"/>
            <a:ext cx="1641300" cy="29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ja"/>
              <a:t>ユーザテナント 1</a:t>
            </a:r>
            <a:endParaRPr b="1">
              <a:solidFill>
                <a:srgbClr val="000000"/>
              </a:solidFill>
            </a:endParaRPr>
          </a:p>
        </p:txBody>
      </p:sp>
      <p:cxnSp>
        <p:nvCxnSpPr>
          <p:cNvPr id="129" name="Google Shape;129;p17"/>
          <p:cNvCxnSpPr/>
          <p:nvPr/>
        </p:nvCxnSpPr>
        <p:spPr>
          <a:xfrm rot="10800000">
            <a:off x="3659486" y="2700268"/>
            <a:ext cx="854700" cy="6900"/>
          </a:xfrm>
          <a:prstGeom prst="straightConnector1">
            <a:avLst/>
          </a:prstGeom>
          <a:noFill/>
          <a:ln cap="flat" cmpd="sng" w="38100">
            <a:solidFill>
              <a:srgbClr val="0000FF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30" name="Google Shape;130;p17"/>
          <p:cNvCxnSpPr>
            <a:endCxn id="117" idx="2"/>
          </p:cNvCxnSpPr>
          <p:nvPr/>
        </p:nvCxnSpPr>
        <p:spPr>
          <a:xfrm rot="10800000">
            <a:off x="3650021" y="2159771"/>
            <a:ext cx="0" cy="562500"/>
          </a:xfrm>
          <a:prstGeom prst="straightConnector1">
            <a:avLst/>
          </a:prstGeom>
          <a:noFill/>
          <a:ln cap="flat" cmpd="sng" w="38100">
            <a:solidFill>
              <a:srgbClr val="0000FF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131" name="Google Shape;131;p17"/>
          <p:cNvSpPr/>
          <p:nvPr/>
        </p:nvSpPr>
        <p:spPr>
          <a:xfrm>
            <a:off x="5483204" y="2622984"/>
            <a:ext cx="1115400" cy="298800"/>
          </a:xfrm>
          <a:prstGeom prst="flowChartAlternateProcess">
            <a:avLst/>
          </a:prstGeom>
          <a:solidFill>
            <a:srgbClr val="FFFFF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"/>
              <a:t>Instance</a:t>
            </a:r>
            <a:endParaRPr b="1"/>
          </a:p>
        </p:txBody>
      </p:sp>
      <p:sp>
        <p:nvSpPr>
          <p:cNvPr id="132" name="Google Shape;132;p17"/>
          <p:cNvSpPr/>
          <p:nvPr/>
        </p:nvSpPr>
        <p:spPr>
          <a:xfrm>
            <a:off x="6808974" y="2622984"/>
            <a:ext cx="1115400" cy="298800"/>
          </a:xfrm>
          <a:prstGeom prst="flowChartAlternateProcess">
            <a:avLst/>
          </a:prstGeom>
          <a:solidFill>
            <a:srgbClr val="FFFFF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"/>
              <a:t>bare metal</a:t>
            </a:r>
            <a:endParaRPr b="1"/>
          </a:p>
        </p:txBody>
      </p:sp>
      <p:sp>
        <p:nvSpPr>
          <p:cNvPr id="133" name="Google Shape;133;p17"/>
          <p:cNvSpPr/>
          <p:nvPr/>
        </p:nvSpPr>
        <p:spPr>
          <a:xfrm>
            <a:off x="378700" y="155900"/>
            <a:ext cx="3572100" cy="464100"/>
          </a:xfrm>
          <a:prstGeom prst="wedgeRoundRectCallout">
            <a:avLst>
              <a:gd fmla="val 10917" name="adj1"/>
              <a:gd fmla="val 214205" name="adj2"/>
              <a:gd fmla="val 0" name="adj3"/>
            </a:avLst>
          </a:prstGeom>
          <a:solidFill>
            <a:srgbClr val="F4CC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ja">
                <a:solidFill>
                  <a:schemeClr val="dk1"/>
                </a:solidFill>
              </a:rPr>
              <a:t>専用線を利用したセキュアなアクセス</a:t>
            </a:r>
            <a:endParaRPr b="1">
              <a:solidFill>
                <a:schemeClr val="dk1"/>
              </a:solidFill>
            </a:endParaRPr>
          </a:p>
        </p:txBody>
      </p:sp>
      <p:grpSp>
        <p:nvGrpSpPr>
          <p:cNvPr id="134" name="Google Shape;134;p17"/>
          <p:cNvGrpSpPr/>
          <p:nvPr/>
        </p:nvGrpSpPr>
        <p:grpSpPr>
          <a:xfrm>
            <a:off x="6066875" y="1307363"/>
            <a:ext cx="3117600" cy="1464900"/>
            <a:chOff x="6066875" y="1307363"/>
            <a:chExt cx="3117600" cy="1464900"/>
          </a:xfrm>
        </p:grpSpPr>
        <p:cxnSp>
          <p:nvCxnSpPr>
            <p:cNvPr id="135" name="Google Shape;135;p17"/>
            <p:cNvCxnSpPr>
              <a:stCxn id="136" idx="2"/>
              <a:endCxn id="132" idx="0"/>
            </p:cNvCxnSpPr>
            <p:nvPr/>
          </p:nvCxnSpPr>
          <p:spPr>
            <a:xfrm flipH="1">
              <a:off x="7366775" y="2066063"/>
              <a:ext cx="258900" cy="556800"/>
            </a:xfrm>
            <a:prstGeom prst="straightConnector1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grpSp>
          <p:nvGrpSpPr>
            <p:cNvPr id="137" name="Google Shape;137;p17"/>
            <p:cNvGrpSpPr/>
            <p:nvPr/>
          </p:nvGrpSpPr>
          <p:grpSpPr>
            <a:xfrm>
              <a:off x="6066875" y="1307363"/>
              <a:ext cx="3117600" cy="1464900"/>
              <a:chOff x="6066875" y="1307363"/>
              <a:chExt cx="3117600" cy="1464900"/>
            </a:xfrm>
          </p:grpSpPr>
          <p:cxnSp>
            <p:nvCxnSpPr>
              <p:cNvPr id="138" name="Google Shape;138;p17"/>
              <p:cNvCxnSpPr>
                <a:stCxn id="136" idx="2"/>
                <a:endCxn id="131" idx="3"/>
              </p:cNvCxnSpPr>
              <p:nvPr/>
            </p:nvCxnSpPr>
            <p:spPr>
              <a:xfrm flipH="1">
                <a:off x="6598475" y="2066063"/>
                <a:ext cx="1027200" cy="706200"/>
              </a:xfrm>
              <a:prstGeom prst="straightConnector1">
                <a:avLst/>
              </a:prstGeom>
              <a:noFill/>
              <a:ln cap="flat" cmpd="sng" w="2857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136" name="Google Shape;136;p17"/>
              <p:cNvSpPr/>
              <p:nvPr/>
            </p:nvSpPr>
            <p:spPr>
              <a:xfrm>
                <a:off x="6066875" y="1307363"/>
                <a:ext cx="3117600" cy="758700"/>
              </a:xfrm>
              <a:prstGeom prst="flowChartAlternateProcess">
                <a:avLst/>
              </a:prstGeom>
              <a:solidFill>
                <a:srgbClr val="F4CCCC"/>
              </a:solidFill>
              <a:ln cap="flat" cmpd="sng" w="28575">
                <a:solidFill>
                  <a:srgbClr val="FF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ja"/>
                  <a:t>富岳やHPCI共用ストレージログインノードとのアクセスが可能なPrivate IPアドレスの割り当て</a:t>
                </a:r>
                <a:endParaRPr b="1"/>
              </a:p>
            </p:txBody>
          </p:sp>
        </p:grpSp>
      </p:grpSp>
      <p:grpSp>
        <p:nvGrpSpPr>
          <p:cNvPr id="139" name="Google Shape;139;p17"/>
          <p:cNvGrpSpPr/>
          <p:nvPr/>
        </p:nvGrpSpPr>
        <p:grpSpPr>
          <a:xfrm>
            <a:off x="3654113" y="2608600"/>
            <a:ext cx="4463888" cy="1081094"/>
            <a:chOff x="3654113" y="2608600"/>
            <a:chExt cx="4463888" cy="1081094"/>
          </a:xfrm>
        </p:grpSpPr>
        <p:grpSp>
          <p:nvGrpSpPr>
            <p:cNvPr id="140" name="Google Shape;140;p17"/>
            <p:cNvGrpSpPr/>
            <p:nvPr/>
          </p:nvGrpSpPr>
          <p:grpSpPr>
            <a:xfrm>
              <a:off x="4040677" y="3066300"/>
              <a:ext cx="4077323" cy="623394"/>
              <a:chOff x="4040677" y="3066300"/>
              <a:chExt cx="4077323" cy="623394"/>
            </a:xfrm>
          </p:grpSpPr>
          <p:grpSp>
            <p:nvGrpSpPr>
              <p:cNvPr id="141" name="Google Shape;141;p17"/>
              <p:cNvGrpSpPr/>
              <p:nvPr/>
            </p:nvGrpSpPr>
            <p:grpSpPr>
              <a:xfrm>
                <a:off x="4040677" y="3068394"/>
                <a:ext cx="4077323" cy="621300"/>
                <a:chOff x="4040677" y="3068394"/>
                <a:chExt cx="4077323" cy="621300"/>
              </a:xfrm>
            </p:grpSpPr>
            <p:cxnSp>
              <p:nvCxnSpPr>
                <p:cNvPr id="142" name="Google Shape;142;p17"/>
                <p:cNvCxnSpPr/>
                <p:nvPr/>
              </p:nvCxnSpPr>
              <p:spPr>
                <a:xfrm rot="10800000">
                  <a:off x="4040677" y="3378858"/>
                  <a:ext cx="2789700" cy="300"/>
                </a:xfrm>
                <a:prstGeom prst="straightConnector1">
                  <a:avLst/>
                </a:prstGeom>
                <a:noFill/>
                <a:ln cap="flat" cmpd="sng" w="38100">
                  <a:solidFill>
                    <a:srgbClr val="595959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sp>
              <p:nvSpPr>
                <p:cNvPr id="143" name="Google Shape;143;p17"/>
                <p:cNvSpPr/>
                <p:nvPr/>
              </p:nvSpPr>
              <p:spPr>
                <a:xfrm>
                  <a:off x="5405100" y="3068394"/>
                  <a:ext cx="2712900" cy="621300"/>
                </a:xfrm>
                <a:prstGeom prst="roundRect">
                  <a:avLst>
                    <a:gd fmla="val 16667" name="adj"/>
                  </a:avLst>
                </a:prstGeom>
                <a:solidFill>
                  <a:srgbClr val="FCE5CD"/>
                </a:solidFill>
                <a:ln cap="flat" cmpd="sng" w="19050">
                  <a:solidFill>
                    <a:srgbClr val="595959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/>
                </a:p>
              </p:txBody>
            </p:sp>
          </p:grpSp>
          <p:sp>
            <p:nvSpPr>
              <p:cNvPr id="144" name="Google Shape;144;p17"/>
              <p:cNvSpPr txBox="1"/>
              <p:nvPr/>
            </p:nvSpPr>
            <p:spPr>
              <a:xfrm>
                <a:off x="5378024" y="3066300"/>
                <a:ext cx="1641300" cy="298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ja"/>
                  <a:t>ユーザテナント 2</a:t>
                </a:r>
                <a:endParaRPr b="1">
                  <a:solidFill>
                    <a:srgbClr val="000000"/>
                  </a:solidFill>
                </a:endParaRPr>
              </a:p>
            </p:txBody>
          </p:sp>
        </p:grpSp>
        <p:cxnSp>
          <p:nvCxnSpPr>
            <p:cNvPr id="145" name="Google Shape;145;p17"/>
            <p:cNvCxnSpPr/>
            <p:nvPr/>
          </p:nvCxnSpPr>
          <p:spPr>
            <a:xfrm rot="10800000">
              <a:off x="3659486" y="3372149"/>
              <a:ext cx="854700" cy="6900"/>
            </a:xfrm>
            <a:prstGeom prst="straightConnector1">
              <a:avLst/>
            </a:prstGeom>
            <a:noFill/>
            <a:ln cap="flat" cmpd="sng" w="38100">
              <a:solidFill>
                <a:srgbClr val="0000FF"/>
              </a:solidFill>
              <a:prstDash val="dash"/>
              <a:round/>
              <a:headEnd len="med" w="med" type="none"/>
              <a:tailEnd len="med" w="med" type="none"/>
            </a:ln>
          </p:spPr>
        </p:cxnSp>
        <p:cxnSp>
          <p:nvCxnSpPr>
            <p:cNvPr id="146" name="Google Shape;146;p17"/>
            <p:cNvCxnSpPr/>
            <p:nvPr/>
          </p:nvCxnSpPr>
          <p:spPr>
            <a:xfrm rot="10800000">
              <a:off x="3654113" y="2608600"/>
              <a:ext cx="0" cy="783900"/>
            </a:xfrm>
            <a:prstGeom prst="straightConnector1">
              <a:avLst/>
            </a:prstGeom>
            <a:noFill/>
            <a:ln cap="flat" cmpd="sng" w="38100">
              <a:solidFill>
                <a:srgbClr val="0000FF"/>
              </a:solidFill>
              <a:prstDash val="dash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147" name="Google Shape;147;p17"/>
          <p:cNvGrpSpPr/>
          <p:nvPr/>
        </p:nvGrpSpPr>
        <p:grpSpPr>
          <a:xfrm>
            <a:off x="1885268" y="2497745"/>
            <a:ext cx="3919547" cy="2267457"/>
            <a:chOff x="-36632" y="686333"/>
            <a:chExt cx="3919547" cy="2267457"/>
          </a:xfrm>
        </p:grpSpPr>
        <p:sp>
          <p:nvSpPr>
            <p:cNvPr id="148" name="Google Shape;148;p17"/>
            <p:cNvSpPr/>
            <p:nvPr/>
          </p:nvSpPr>
          <p:spPr>
            <a:xfrm rot="-1569675">
              <a:off x="445569" y="1420353"/>
              <a:ext cx="3483791" cy="546759"/>
            </a:xfrm>
            <a:prstGeom prst="rightArrow">
              <a:avLst>
                <a:gd fmla="val 50000" name="adj1"/>
                <a:gd fmla="val 79610" name="adj2"/>
              </a:avLst>
            </a:prstGeom>
            <a:solidFill>
              <a:srgbClr val="FF0000"/>
            </a:solidFill>
            <a:ln cap="flat" cmpd="sng" w="2857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17"/>
            <p:cNvSpPr/>
            <p:nvPr/>
          </p:nvSpPr>
          <p:spPr>
            <a:xfrm rot="9241368">
              <a:off x="-62899" y="1759071"/>
              <a:ext cx="3112234" cy="546538"/>
            </a:xfrm>
            <a:prstGeom prst="rightArrow">
              <a:avLst>
                <a:gd fmla="val 50000" name="adj1"/>
                <a:gd fmla="val 79610" name="adj2"/>
              </a:avLst>
            </a:prstGeom>
            <a:solidFill>
              <a:srgbClr val="FF0000"/>
            </a:solidFill>
            <a:ln cap="flat" cmpd="sng" w="2857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17"/>
            <p:cNvSpPr/>
            <p:nvPr/>
          </p:nvSpPr>
          <p:spPr>
            <a:xfrm>
              <a:off x="237250" y="1043900"/>
              <a:ext cx="2888400" cy="1323900"/>
            </a:xfrm>
            <a:prstGeom prst="flowChartAlternateProcess">
              <a:avLst/>
            </a:prstGeom>
            <a:solidFill>
              <a:srgbClr val="F4CCCC"/>
            </a:solidFill>
            <a:ln cap="flat" cmpd="sng" w="2857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ja"/>
                <a:t>通信料金無料</a:t>
              </a:r>
              <a:endParaRPr b="1"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ja"/>
                <a:t>・</a:t>
              </a:r>
              <a:r>
                <a:rPr b="1" lang="ja"/>
                <a:t>富岳やHPCI共用ストレージの</a:t>
              </a:r>
              <a:br>
                <a:rPr b="1" lang="ja"/>
              </a:br>
              <a:r>
                <a:rPr b="1" lang="ja"/>
                <a:t>　データバックアップや退避</a:t>
              </a:r>
              <a:endParaRPr b="1"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ja"/>
                <a:t>・可視化やデータ公開などの</a:t>
              </a:r>
              <a:br>
                <a:rPr b="1" lang="ja"/>
              </a:br>
              <a:r>
                <a:rPr b="1" lang="ja"/>
                <a:t>　サービスをクラウドで構築</a:t>
              </a:r>
              <a:endParaRPr b="1"/>
            </a:p>
          </p:txBody>
        </p:sp>
      </p:grpSp>
      <p:sp>
        <p:nvSpPr>
          <p:cNvPr id="151" name="Google Shape;151;p17"/>
          <p:cNvSpPr/>
          <p:nvPr/>
        </p:nvSpPr>
        <p:spPr>
          <a:xfrm>
            <a:off x="1405800" y="1449438"/>
            <a:ext cx="4296600" cy="1058700"/>
          </a:xfrm>
          <a:prstGeom prst="wedgeRoundRectCallout">
            <a:avLst>
              <a:gd fmla="val 50496" name="adj1"/>
              <a:gd fmla="val 111102" name="adj2"/>
              <a:gd fmla="val 0" name="adj3"/>
            </a:avLst>
          </a:prstGeom>
          <a:solidFill>
            <a:srgbClr val="C9DAF8"/>
          </a:solidFill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ja">
                <a:solidFill>
                  <a:schemeClr val="dk1"/>
                </a:solidFill>
              </a:rPr>
              <a:t>利用申請</a:t>
            </a:r>
            <a:r>
              <a:rPr b="1" lang="ja">
                <a:solidFill>
                  <a:schemeClr val="dk1"/>
                </a:solidFill>
              </a:rPr>
              <a:t>が必要です。</a:t>
            </a:r>
            <a:br>
              <a:rPr b="1" lang="ja">
                <a:solidFill>
                  <a:schemeClr val="dk1"/>
                </a:solidFill>
              </a:rPr>
            </a:br>
            <a:r>
              <a:rPr b="1" lang="ja">
                <a:solidFill>
                  <a:schemeClr val="dk1"/>
                </a:solidFill>
              </a:rPr>
              <a:t>申請後、テナントをR-CCSテナントと接続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ja">
                <a:solidFill>
                  <a:schemeClr val="dk1"/>
                </a:solidFill>
              </a:rPr>
              <a:t>することで利用可能になります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ja">
                <a:solidFill>
                  <a:schemeClr val="dk1"/>
                </a:solidFill>
              </a:rPr>
              <a:t>接続時に費用がかかるといったことはありません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152" name="Google Shape;152;p17"/>
          <p:cNvSpPr/>
          <p:nvPr/>
        </p:nvSpPr>
        <p:spPr>
          <a:xfrm>
            <a:off x="4788250" y="4007250"/>
            <a:ext cx="4195800" cy="758700"/>
          </a:xfrm>
          <a:prstGeom prst="wedgeRoundRectCallout">
            <a:avLst>
              <a:gd fmla="val 6606" name="adj1"/>
              <a:gd fmla="val -109190" name="adj2"/>
              <a:gd fmla="val 0" name="adj3"/>
            </a:avLst>
          </a:prstGeom>
          <a:solidFill>
            <a:srgbClr val="C9DAF8"/>
          </a:solidFill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ja">
                <a:solidFill>
                  <a:schemeClr val="dk1"/>
                </a:solidFill>
              </a:rPr>
              <a:t>ご利用者様は</a:t>
            </a:r>
            <a:r>
              <a:rPr b="1" lang="ja">
                <a:solidFill>
                  <a:schemeClr val="dk1"/>
                </a:solidFill>
              </a:rPr>
              <a:t>専用線接続に必要なBGP設定やクラウド業者との契約は不要</a:t>
            </a:r>
            <a:r>
              <a:rPr b="1" lang="ja">
                <a:solidFill>
                  <a:schemeClr val="dk1"/>
                </a:solidFill>
              </a:rPr>
              <a:t>です。</a:t>
            </a: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8"/>
          <p:cNvSpPr/>
          <p:nvPr/>
        </p:nvSpPr>
        <p:spPr>
          <a:xfrm>
            <a:off x="41875" y="2108000"/>
            <a:ext cx="9102000" cy="3035400"/>
          </a:xfrm>
          <a:prstGeom prst="roundRect">
            <a:avLst>
              <a:gd fmla="val 16667" name="adj"/>
            </a:avLst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18"/>
          <p:cNvSpPr/>
          <p:nvPr/>
        </p:nvSpPr>
        <p:spPr>
          <a:xfrm>
            <a:off x="83625" y="4108825"/>
            <a:ext cx="1466856" cy="954612"/>
          </a:xfrm>
          <a:prstGeom prst="cloud">
            <a:avLst/>
          </a:prstGeom>
          <a:solidFill>
            <a:srgbClr val="FFFFFF"/>
          </a:solidFill>
          <a:ln cap="flat" cmpd="sng" w="38100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/>
          </a:p>
        </p:txBody>
      </p:sp>
      <p:grpSp>
        <p:nvGrpSpPr>
          <p:cNvPr id="160" name="Google Shape;160;p18"/>
          <p:cNvGrpSpPr/>
          <p:nvPr/>
        </p:nvGrpSpPr>
        <p:grpSpPr>
          <a:xfrm>
            <a:off x="833125" y="3575725"/>
            <a:ext cx="1602900" cy="954600"/>
            <a:chOff x="833125" y="3575725"/>
            <a:chExt cx="1602900" cy="954600"/>
          </a:xfrm>
        </p:grpSpPr>
        <p:sp>
          <p:nvSpPr>
            <p:cNvPr id="161" name="Google Shape;161;p18"/>
            <p:cNvSpPr/>
            <p:nvPr/>
          </p:nvSpPr>
          <p:spPr>
            <a:xfrm>
              <a:off x="833125" y="4378225"/>
              <a:ext cx="1602900" cy="1521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18"/>
            <p:cNvSpPr/>
            <p:nvPr/>
          </p:nvSpPr>
          <p:spPr>
            <a:xfrm rot="5400000">
              <a:off x="431875" y="3976975"/>
              <a:ext cx="954600" cy="1521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3" name="Google Shape;163;p18"/>
          <p:cNvSpPr/>
          <p:nvPr/>
        </p:nvSpPr>
        <p:spPr>
          <a:xfrm>
            <a:off x="83625" y="2489950"/>
            <a:ext cx="1742400" cy="11838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18"/>
          <p:cNvSpPr txBox="1"/>
          <p:nvPr>
            <p:ph type="ctrTitle"/>
          </p:nvPr>
        </p:nvSpPr>
        <p:spPr>
          <a:xfrm>
            <a:off x="0" y="104963"/>
            <a:ext cx="85206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3100"/>
              <a:t>来年度</a:t>
            </a:r>
            <a:r>
              <a:rPr lang="ja" sz="3100"/>
              <a:t>以降に</a:t>
            </a:r>
            <a:r>
              <a:rPr lang="ja" sz="3100"/>
              <a:t>対応予定</a:t>
            </a:r>
            <a:endParaRPr sz="3100"/>
          </a:p>
        </p:txBody>
      </p:sp>
      <p:sp>
        <p:nvSpPr>
          <p:cNvPr id="165" name="Google Shape;165;p18"/>
          <p:cNvSpPr txBox="1"/>
          <p:nvPr>
            <p:ph idx="1" type="subTitle"/>
          </p:nvPr>
        </p:nvSpPr>
        <p:spPr>
          <a:xfrm>
            <a:off x="0" y="683000"/>
            <a:ext cx="9144000" cy="150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b="1" lang="ja" sz="2200"/>
              <a:t>利用者とクラウド間の通信のセキュア化</a:t>
            </a:r>
            <a:endParaRPr b="1" sz="2200"/>
          </a:p>
          <a:p>
            <a:pPr indent="-228600" lvl="1" marL="91440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ja" sz="1800"/>
              <a:t>富岳・HPCI・ユーザ間のVPN接続を検討中</a:t>
            </a:r>
            <a:endParaRPr b="1" sz="1800"/>
          </a:p>
          <a:p>
            <a:pPr indent="-228600" lvl="1" marL="91440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ja" sz="1800"/>
              <a:t>クラウドに構築した環境へもVPNによりセキュアにアクセス可能</a:t>
            </a:r>
            <a:r>
              <a:rPr b="1" lang="ja" sz="1800"/>
              <a:t>になる予定</a:t>
            </a:r>
            <a:endParaRPr b="1" sz="1800"/>
          </a:p>
          <a:p>
            <a:pPr indent="-228600" lvl="1" marL="91440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ja" sz="1800"/>
              <a:t>クラウドをR-CCSに設置された</a:t>
            </a:r>
            <a:r>
              <a:rPr b="1" lang="ja" sz="1800"/>
              <a:t>環境のように利用できる</a:t>
            </a:r>
            <a:endParaRPr b="1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/>
          </a:p>
        </p:txBody>
      </p:sp>
      <p:sp>
        <p:nvSpPr>
          <p:cNvPr id="166" name="Google Shape;166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  <p:grpSp>
        <p:nvGrpSpPr>
          <p:cNvPr id="167" name="Google Shape;167;p18"/>
          <p:cNvGrpSpPr/>
          <p:nvPr/>
        </p:nvGrpSpPr>
        <p:grpSpPr>
          <a:xfrm>
            <a:off x="1956490" y="2188620"/>
            <a:ext cx="7064652" cy="2798400"/>
            <a:chOff x="1670740" y="2188620"/>
            <a:chExt cx="7064652" cy="2798400"/>
          </a:xfrm>
        </p:grpSpPr>
        <p:sp>
          <p:nvSpPr>
            <p:cNvPr id="168" name="Google Shape;168;p18"/>
            <p:cNvSpPr/>
            <p:nvPr/>
          </p:nvSpPr>
          <p:spPr>
            <a:xfrm>
              <a:off x="3737092" y="2188620"/>
              <a:ext cx="4998300" cy="2798400"/>
            </a:xfrm>
            <a:prstGeom prst="roundRect">
              <a:avLst>
                <a:gd fmla="val 16667" name="adj"/>
              </a:avLst>
            </a:prstGeom>
            <a:solidFill>
              <a:srgbClr val="FFFFFF"/>
            </a:solidFill>
            <a:ln cap="flat" cmpd="sng" w="19050">
              <a:solidFill>
                <a:srgbClr val="595959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169" name="Google Shape;169;p18"/>
            <p:cNvSpPr/>
            <p:nvPr/>
          </p:nvSpPr>
          <p:spPr>
            <a:xfrm>
              <a:off x="5438198" y="2593244"/>
              <a:ext cx="2252700" cy="559200"/>
            </a:xfrm>
            <a:prstGeom prst="roundRect">
              <a:avLst>
                <a:gd fmla="val 16667" name="adj"/>
              </a:avLst>
            </a:prstGeom>
            <a:noFill/>
            <a:ln cap="flat" cmpd="sng" w="19050">
              <a:solidFill>
                <a:srgbClr val="595959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cxnSp>
          <p:nvCxnSpPr>
            <p:cNvPr id="170" name="Google Shape;170;p18"/>
            <p:cNvCxnSpPr/>
            <p:nvPr/>
          </p:nvCxnSpPr>
          <p:spPr>
            <a:xfrm>
              <a:off x="2590551" y="3078497"/>
              <a:ext cx="0" cy="981900"/>
            </a:xfrm>
            <a:prstGeom prst="straightConnector1">
              <a:avLst/>
            </a:prstGeom>
            <a:noFill/>
            <a:ln cap="flat" cmpd="sng" w="152400">
              <a:solidFill>
                <a:srgbClr val="59595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71" name="Google Shape;171;p18"/>
            <p:cNvSpPr/>
            <p:nvPr/>
          </p:nvSpPr>
          <p:spPr>
            <a:xfrm>
              <a:off x="1670740" y="3669661"/>
              <a:ext cx="1878600" cy="1205400"/>
            </a:xfrm>
            <a:prstGeom prst="roundRect">
              <a:avLst>
                <a:gd fmla="val 16667" name="adj"/>
              </a:avLst>
            </a:prstGeom>
            <a:solidFill>
              <a:srgbClr val="FFFFFF"/>
            </a:solidFill>
            <a:ln cap="flat" cmpd="sng" w="38100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/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/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/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/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/>
            </a:p>
          </p:txBody>
        </p:sp>
        <p:sp>
          <p:nvSpPr>
            <p:cNvPr id="172" name="Google Shape;172;p18"/>
            <p:cNvSpPr/>
            <p:nvPr/>
          </p:nvSpPr>
          <p:spPr>
            <a:xfrm>
              <a:off x="1781556" y="4519356"/>
              <a:ext cx="1649700" cy="281700"/>
            </a:xfrm>
            <a:prstGeom prst="rect">
              <a:avLst/>
            </a:prstGeom>
            <a:solidFill>
              <a:srgbClr val="FFF2CC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ja" sz="1200"/>
                <a:t>HPCI共用ストレージ</a:t>
              </a:r>
              <a:endParaRPr b="1" sz="1200"/>
            </a:p>
          </p:txBody>
        </p:sp>
        <p:sp>
          <p:nvSpPr>
            <p:cNvPr id="173" name="Google Shape;173;p18"/>
            <p:cNvSpPr txBox="1"/>
            <p:nvPr/>
          </p:nvSpPr>
          <p:spPr>
            <a:xfrm>
              <a:off x="4129757" y="2216728"/>
              <a:ext cx="3113700" cy="23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ja" sz="1200"/>
                <a:t>Oracle Cloud Infrastructure(OCI)</a:t>
              </a:r>
              <a:endParaRPr b="1" sz="1200"/>
            </a:p>
          </p:txBody>
        </p:sp>
        <p:cxnSp>
          <p:nvCxnSpPr>
            <p:cNvPr id="174" name="Google Shape;174;p18"/>
            <p:cNvCxnSpPr/>
            <p:nvPr/>
          </p:nvCxnSpPr>
          <p:spPr>
            <a:xfrm rot="10800000">
              <a:off x="2613578" y="2953797"/>
              <a:ext cx="2599800" cy="0"/>
            </a:xfrm>
            <a:prstGeom prst="straightConnector1">
              <a:avLst/>
            </a:prstGeom>
            <a:noFill/>
            <a:ln cap="flat" cmpd="sng" w="76200">
              <a:solidFill>
                <a:srgbClr val="59595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75" name="Google Shape;175;p18"/>
            <p:cNvSpPr/>
            <p:nvPr/>
          </p:nvSpPr>
          <p:spPr>
            <a:xfrm>
              <a:off x="1688606" y="2489859"/>
              <a:ext cx="1842696" cy="879336"/>
            </a:xfrm>
            <a:prstGeom prst="cloud">
              <a:avLst/>
            </a:prstGeom>
            <a:solidFill>
              <a:srgbClr val="FFFFFF"/>
            </a:solidFill>
            <a:ln cap="flat" cmpd="sng" w="38100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700"/>
            </a:p>
          </p:txBody>
        </p:sp>
        <p:sp>
          <p:nvSpPr>
            <p:cNvPr id="176" name="Google Shape;176;p18"/>
            <p:cNvSpPr/>
            <p:nvPr/>
          </p:nvSpPr>
          <p:spPr>
            <a:xfrm>
              <a:off x="4021932" y="2550021"/>
              <a:ext cx="1271100" cy="2357100"/>
            </a:xfrm>
            <a:prstGeom prst="roundRect">
              <a:avLst>
                <a:gd fmla="val 16667" name="adj"/>
              </a:avLst>
            </a:prstGeom>
            <a:solidFill>
              <a:srgbClr val="FCE5CD"/>
            </a:solidFill>
            <a:ln cap="flat" cmpd="sng" w="19050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177" name="Google Shape;177;p18"/>
            <p:cNvSpPr txBox="1"/>
            <p:nvPr/>
          </p:nvSpPr>
          <p:spPr>
            <a:xfrm>
              <a:off x="4061303" y="2561864"/>
              <a:ext cx="1271100" cy="19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ja" sz="800">
                  <a:solidFill>
                    <a:srgbClr val="000000"/>
                  </a:solidFill>
                </a:rPr>
                <a:t>R-CCS</a:t>
              </a:r>
              <a:r>
                <a:rPr b="1" lang="ja" sz="800"/>
                <a:t>テナント</a:t>
              </a:r>
              <a:endParaRPr b="1" sz="800">
                <a:solidFill>
                  <a:srgbClr val="000000"/>
                </a:solidFill>
              </a:endParaRPr>
            </a:p>
          </p:txBody>
        </p:sp>
        <p:cxnSp>
          <p:nvCxnSpPr>
            <p:cNvPr id="178" name="Google Shape;178;p18"/>
            <p:cNvCxnSpPr/>
            <p:nvPr/>
          </p:nvCxnSpPr>
          <p:spPr>
            <a:xfrm rot="10800000">
              <a:off x="4974207" y="3001111"/>
              <a:ext cx="927600" cy="1200"/>
            </a:xfrm>
            <a:prstGeom prst="straightConnector1">
              <a:avLst/>
            </a:prstGeom>
            <a:noFill/>
            <a:ln cap="flat" cmpd="sng" w="38100">
              <a:solidFill>
                <a:srgbClr val="0000FF"/>
              </a:solidFill>
              <a:prstDash val="dash"/>
              <a:round/>
              <a:headEnd len="med" w="med" type="none"/>
              <a:tailEnd len="med" w="med" type="none"/>
            </a:ln>
          </p:spPr>
        </p:cxnSp>
        <p:cxnSp>
          <p:nvCxnSpPr>
            <p:cNvPr id="179" name="Google Shape;179;p18"/>
            <p:cNvCxnSpPr/>
            <p:nvPr/>
          </p:nvCxnSpPr>
          <p:spPr>
            <a:xfrm flipH="1">
              <a:off x="5294347" y="3002264"/>
              <a:ext cx="784500" cy="2700"/>
            </a:xfrm>
            <a:prstGeom prst="straightConnector1">
              <a:avLst/>
            </a:prstGeom>
            <a:noFill/>
            <a:ln cap="flat" cmpd="sng" w="38100">
              <a:solidFill>
                <a:srgbClr val="59595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80" name="Google Shape;180;p18"/>
            <p:cNvSpPr txBox="1"/>
            <p:nvPr/>
          </p:nvSpPr>
          <p:spPr>
            <a:xfrm>
              <a:off x="5487268" y="2587758"/>
              <a:ext cx="2154900" cy="19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ja" sz="700">
                  <a:solidFill>
                    <a:srgbClr val="000000"/>
                  </a:solidFill>
                </a:rPr>
                <a:t>Oracle Service Network(OSN) </a:t>
              </a:r>
              <a:endParaRPr b="1" sz="700">
                <a:solidFill>
                  <a:srgbClr val="000000"/>
                </a:solidFill>
              </a:endParaRPr>
            </a:p>
          </p:txBody>
        </p:sp>
        <p:cxnSp>
          <p:nvCxnSpPr>
            <p:cNvPr id="181" name="Google Shape;181;p18"/>
            <p:cNvCxnSpPr/>
            <p:nvPr/>
          </p:nvCxnSpPr>
          <p:spPr>
            <a:xfrm rot="10800000">
              <a:off x="4061392" y="2953800"/>
              <a:ext cx="487200" cy="0"/>
            </a:xfrm>
            <a:prstGeom prst="straightConnector1">
              <a:avLst/>
            </a:prstGeom>
            <a:noFill/>
            <a:ln cap="flat" cmpd="sng" w="38100">
              <a:solidFill>
                <a:srgbClr val="0000FF"/>
              </a:solidFill>
              <a:prstDash val="dash"/>
              <a:round/>
              <a:headEnd len="med" w="med" type="none"/>
              <a:tailEnd len="med" w="med" type="none"/>
            </a:ln>
          </p:spPr>
        </p:cxnSp>
        <p:sp>
          <p:nvSpPr>
            <p:cNvPr id="182" name="Google Shape;182;p18"/>
            <p:cNvSpPr/>
            <p:nvPr/>
          </p:nvSpPr>
          <p:spPr>
            <a:xfrm>
              <a:off x="4245793" y="2815015"/>
              <a:ext cx="750900" cy="359100"/>
            </a:xfrm>
            <a:prstGeom prst="flowChartAlternateProcess">
              <a:avLst/>
            </a:prstGeom>
            <a:solidFill>
              <a:srgbClr val="FFFFFF"/>
            </a:solidFill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" sz="900"/>
                <a:t>Routing Transfer</a:t>
              </a:r>
              <a:endParaRPr sz="900"/>
            </a:p>
          </p:txBody>
        </p:sp>
        <p:grpSp>
          <p:nvGrpSpPr>
            <p:cNvPr id="183" name="Google Shape;183;p18"/>
            <p:cNvGrpSpPr/>
            <p:nvPr/>
          </p:nvGrpSpPr>
          <p:grpSpPr>
            <a:xfrm>
              <a:off x="4620247" y="3174115"/>
              <a:ext cx="3712002" cy="1753352"/>
              <a:chOff x="3648401" y="2160411"/>
              <a:chExt cx="4469600" cy="2742613"/>
            </a:xfrm>
          </p:grpSpPr>
          <p:cxnSp>
            <p:nvCxnSpPr>
              <p:cNvPr id="184" name="Google Shape;184;p18"/>
              <p:cNvCxnSpPr/>
              <p:nvPr/>
            </p:nvCxnSpPr>
            <p:spPr>
              <a:xfrm>
                <a:off x="6707692" y="3812551"/>
                <a:ext cx="0" cy="388500"/>
              </a:xfrm>
              <a:prstGeom prst="straightConnector1">
                <a:avLst/>
              </a:prstGeom>
              <a:noFill/>
              <a:ln cap="flat" cmpd="sng" w="28575">
                <a:solidFill>
                  <a:srgbClr val="000000"/>
                </a:solidFill>
                <a:prstDash val="dot"/>
                <a:round/>
                <a:headEnd len="med" w="med" type="none"/>
                <a:tailEnd len="med" w="med" type="none"/>
              </a:ln>
            </p:spPr>
          </p:cxnSp>
          <p:grpSp>
            <p:nvGrpSpPr>
              <p:cNvPr id="185" name="Google Shape;185;p18"/>
              <p:cNvGrpSpPr/>
              <p:nvPr/>
            </p:nvGrpSpPr>
            <p:grpSpPr>
              <a:xfrm>
                <a:off x="3648401" y="2160411"/>
                <a:ext cx="4469600" cy="2742613"/>
                <a:chOff x="3648401" y="2160411"/>
                <a:chExt cx="4469600" cy="2742613"/>
              </a:xfrm>
            </p:grpSpPr>
            <p:cxnSp>
              <p:nvCxnSpPr>
                <p:cNvPr id="186" name="Google Shape;186;p18"/>
                <p:cNvCxnSpPr/>
                <p:nvPr/>
              </p:nvCxnSpPr>
              <p:spPr>
                <a:xfrm rot="10800000">
                  <a:off x="4458580" y="2714158"/>
                  <a:ext cx="2298000" cy="300"/>
                </a:xfrm>
                <a:prstGeom prst="straightConnector1">
                  <a:avLst/>
                </a:prstGeom>
                <a:noFill/>
                <a:ln cap="flat" cmpd="sng" w="38100">
                  <a:solidFill>
                    <a:srgbClr val="595959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87" name="Google Shape;187;p18"/>
                <p:cNvCxnSpPr/>
                <p:nvPr/>
              </p:nvCxnSpPr>
              <p:spPr>
                <a:xfrm rot="10800000">
                  <a:off x="4532374" y="3378868"/>
                  <a:ext cx="2298000" cy="300"/>
                </a:xfrm>
                <a:prstGeom prst="straightConnector1">
                  <a:avLst/>
                </a:prstGeom>
                <a:noFill/>
                <a:ln cap="flat" cmpd="sng" w="38100">
                  <a:solidFill>
                    <a:srgbClr val="595959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88" name="Google Shape;188;p18"/>
                <p:cNvCxnSpPr/>
                <p:nvPr/>
              </p:nvCxnSpPr>
              <p:spPr>
                <a:xfrm rot="10800000">
                  <a:off x="4458580" y="4592201"/>
                  <a:ext cx="2298000" cy="300"/>
                </a:xfrm>
                <a:prstGeom prst="straightConnector1">
                  <a:avLst/>
                </a:prstGeom>
                <a:noFill/>
                <a:ln cap="flat" cmpd="sng" w="38100">
                  <a:solidFill>
                    <a:srgbClr val="595959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sp>
              <p:nvSpPr>
                <p:cNvPr id="189" name="Google Shape;189;p18"/>
                <p:cNvSpPr/>
                <p:nvPr/>
              </p:nvSpPr>
              <p:spPr>
                <a:xfrm>
                  <a:off x="5405100" y="2355021"/>
                  <a:ext cx="2712900" cy="621300"/>
                </a:xfrm>
                <a:prstGeom prst="roundRect">
                  <a:avLst>
                    <a:gd fmla="val 16667" name="adj"/>
                  </a:avLst>
                </a:prstGeom>
                <a:solidFill>
                  <a:srgbClr val="FCE5CD"/>
                </a:solidFill>
                <a:ln cap="flat" cmpd="sng" w="19050">
                  <a:solidFill>
                    <a:srgbClr val="595959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/>
                </a:p>
              </p:txBody>
            </p:sp>
            <p:sp>
              <p:nvSpPr>
                <p:cNvPr id="190" name="Google Shape;190;p18"/>
                <p:cNvSpPr/>
                <p:nvPr/>
              </p:nvSpPr>
              <p:spPr>
                <a:xfrm>
                  <a:off x="5405100" y="3068394"/>
                  <a:ext cx="2712900" cy="621300"/>
                </a:xfrm>
                <a:prstGeom prst="roundRect">
                  <a:avLst>
                    <a:gd fmla="val 16667" name="adj"/>
                  </a:avLst>
                </a:prstGeom>
                <a:solidFill>
                  <a:srgbClr val="FCE5CD"/>
                </a:solidFill>
                <a:ln cap="flat" cmpd="sng" w="19050">
                  <a:solidFill>
                    <a:srgbClr val="595959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/>
                </a:p>
              </p:txBody>
            </p:sp>
            <p:sp>
              <p:nvSpPr>
                <p:cNvPr id="191" name="Google Shape;191;p18"/>
                <p:cNvSpPr/>
                <p:nvPr/>
              </p:nvSpPr>
              <p:spPr>
                <a:xfrm>
                  <a:off x="5405100" y="4281724"/>
                  <a:ext cx="2712900" cy="621300"/>
                </a:xfrm>
                <a:prstGeom prst="roundRect">
                  <a:avLst>
                    <a:gd fmla="val 16667" name="adj"/>
                  </a:avLst>
                </a:prstGeom>
                <a:solidFill>
                  <a:srgbClr val="FCE5CD"/>
                </a:solidFill>
                <a:ln cap="flat" cmpd="sng" w="19050">
                  <a:solidFill>
                    <a:srgbClr val="595959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/>
                </a:p>
              </p:txBody>
            </p:sp>
            <p:sp>
              <p:nvSpPr>
                <p:cNvPr id="192" name="Google Shape;192;p18"/>
                <p:cNvSpPr txBox="1"/>
                <p:nvPr/>
              </p:nvSpPr>
              <p:spPr>
                <a:xfrm>
                  <a:off x="5378024" y="2320075"/>
                  <a:ext cx="1641300" cy="2988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ja" sz="700"/>
                    <a:t>ユーザテナント 1</a:t>
                  </a:r>
                  <a:endParaRPr b="1" sz="7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93" name="Google Shape;193;p18"/>
                <p:cNvSpPr txBox="1"/>
                <p:nvPr/>
              </p:nvSpPr>
              <p:spPr>
                <a:xfrm>
                  <a:off x="5378024" y="3066300"/>
                  <a:ext cx="1641300" cy="2988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ja" sz="900"/>
                    <a:t>ユーザテナント 2</a:t>
                  </a:r>
                  <a:endParaRPr b="1" sz="5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94" name="Google Shape;194;p18"/>
                <p:cNvSpPr txBox="1"/>
                <p:nvPr/>
              </p:nvSpPr>
              <p:spPr>
                <a:xfrm>
                  <a:off x="5354449" y="4323725"/>
                  <a:ext cx="1641300" cy="2988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ja" sz="900"/>
                    <a:t>ユーザテナント 3</a:t>
                  </a:r>
                  <a:endParaRPr b="1" sz="900">
                    <a:solidFill>
                      <a:srgbClr val="000000"/>
                    </a:solidFill>
                  </a:endParaRPr>
                </a:p>
              </p:txBody>
            </p:sp>
            <p:cxnSp>
              <p:nvCxnSpPr>
                <p:cNvPr id="195" name="Google Shape;195;p18"/>
                <p:cNvCxnSpPr/>
                <p:nvPr/>
              </p:nvCxnSpPr>
              <p:spPr>
                <a:xfrm rot="10800000">
                  <a:off x="3659486" y="2700268"/>
                  <a:ext cx="854700" cy="6900"/>
                </a:xfrm>
                <a:prstGeom prst="straightConnector1">
                  <a:avLst/>
                </a:prstGeom>
                <a:noFill/>
                <a:ln cap="flat" cmpd="sng" w="38100">
                  <a:solidFill>
                    <a:srgbClr val="0000FF"/>
                  </a:solidFill>
                  <a:prstDash val="dash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96" name="Google Shape;196;p18"/>
                <p:cNvCxnSpPr>
                  <a:endCxn id="182" idx="2"/>
                </p:cNvCxnSpPr>
                <p:nvPr/>
              </p:nvCxnSpPr>
              <p:spPr>
                <a:xfrm flipH="1" rot="10800000">
                  <a:off x="3648401" y="2160411"/>
                  <a:ext cx="1200" cy="2406300"/>
                </a:xfrm>
                <a:prstGeom prst="straightConnector1">
                  <a:avLst/>
                </a:prstGeom>
                <a:noFill/>
                <a:ln cap="flat" cmpd="sng" w="38100">
                  <a:solidFill>
                    <a:srgbClr val="0000FF"/>
                  </a:solidFill>
                  <a:prstDash val="dash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97" name="Google Shape;197;p18"/>
                <p:cNvCxnSpPr/>
                <p:nvPr/>
              </p:nvCxnSpPr>
              <p:spPr>
                <a:xfrm rot="10800000">
                  <a:off x="3659486" y="3372149"/>
                  <a:ext cx="854700" cy="6900"/>
                </a:xfrm>
                <a:prstGeom prst="straightConnector1">
                  <a:avLst/>
                </a:prstGeom>
                <a:noFill/>
                <a:ln cap="flat" cmpd="sng" w="38100">
                  <a:solidFill>
                    <a:srgbClr val="0000FF"/>
                  </a:solidFill>
                  <a:prstDash val="dash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98" name="Google Shape;198;p18"/>
                <p:cNvCxnSpPr/>
                <p:nvPr/>
              </p:nvCxnSpPr>
              <p:spPr>
                <a:xfrm rot="10800000">
                  <a:off x="3659486" y="4592232"/>
                  <a:ext cx="854700" cy="6900"/>
                </a:xfrm>
                <a:prstGeom prst="straightConnector1">
                  <a:avLst/>
                </a:prstGeom>
                <a:noFill/>
                <a:ln cap="flat" cmpd="sng" w="38100">
                  <a:solidFill>
                    <a:srgbClr val="0000FF"/>
                  </a:solidFill>
                  <a:prstDash val="dash"/>
                  <a:round/>
                  <a:headEnd len="med" w="med" type="none"/>
                  <a:tailEnd len="med" w="med" type="none"/>
                </a:ln>
              </p:spPr>
            </p:cxnSp>
            <p:sp>
              <p:nvSpPr>
                <p:cNvPr id="199" name="Google Shape;199;p18"/>
                <p:cNvSpPr/>
                <p:nvPr/>
              </p:nvSpPr>
              <p:spPr>
                <a:xfrm>
                  <a:off x="5487118" y="2693178"/>
                  <a:ext cx="1115400" cy="298800"/>
                </a:xfrm>
                <a:prstGeom prst="flowChartAlternateProcess">
                  <a:avLst/>
                </a:prstGeom>
                <a:solidFill>
                  <a:srgbClr val="FFFFFF"/>
                </a:solidFill>
                <a:ln cap="flat" cmpd="sng" w="19050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ja" sz="900"/>
                    <a:t>Instance</a:t>
                  </a:r>
                  <a:endParaRPr b="1" sz="900"/>
                </a:p>
              </p:txBody>
            </p:sp>
            <p:sp>
              <p:nvSpPr>
                <p:cNvPr id="200" name="Google Shape;200;p18"/>
                <p:cNvSpPr/>
                <p:nvPr/>
              </p:nvSpPr>
              <p:spPr>
                <a:xfrm>
                  <a:off x="6812888" y="2693178"/>
                  <a:ext cx="1115400" cy="298800"/>
                </a:xfrm>
                <a:prstGeom prst="flowChartAlternateProcess">
                  <a:avLst/>
                </a:prstGeom>
                <a:solidFill>
                  <a:srgbClr val="FFFFFF"/>
                </a:solidFill>
                <a:ln cap="flat" cmpd="sng" w="19050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ja" sz="900"/>
                    <a:t>bare metal</a:t>
                  </a:r>
                  <a:endParaRPr b="1" sz="900"/>
                </a:p>
              </p:txBody>
            </p:sp>
          </p:grpSp>
        </p:grpSp>
        <p:sp>
          <p:nvSpPr>
            <p:cNvPr id="201" name="Google Shape;201;p18"/>
            <p:cNvSpPr/>
            <p:nvPr/>
          </p:nvSpPr>
          <p:spPr>
            <a:xfrm>
              <a:off x="1781556" y="4183876"/>
              <a:ext cx="1649700" cy="281700"/>
            </a:xfrm>
            <a:prstGeom prst="rect">
              <a:avLst/>
            </a:prstGeom>
            <a:solidFill>
              <a:srgbClr val="FFF2CC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ja" sz="1200"/>
                <a:t>富岳</a:t>
              </a:r>
              <a:endParaRPr b="1" sz="1200"/>
            </a:p>
          </p:txBody>
        </p:sp>
        <p:sp>
          <p:nvSpPr>
            <p:cNvPr id="202" name="Google Shape;202;p18"/>
            <p:cNvSpPr/>
            <p:nvPr/>
          </p:nvSpPr>
          <p:spPr>
            <a:xfrm>
              <a:off x="5566580" y="2794154"/>
              <a:ext cx="926100" cy="248400"/>
            </a:xfrm>
            <a:prstGeom prst="flowChartAlternateProcess">
              <a:avLst/>
            </a:prstGeom>
            <a:solidFill>
              <a:srgbClr val="FFFFFF"/>
            </a:solidFill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ja" sz="700"/>
                <a:t>Object Storage</a:t>
              </a:r>
              <a:endParaRPr b="1" sz="700"/>
            </a:p>
          </p:txBody>
        </p:sp>
        <p:sp>
          <p:nvSpPr>
            <p:cNvPr id="203" name="Google Shape;203;p18"/>
            <p:cNvSpPr/>
            <p:nvPr/>
          </p:nvSpPr>
          <p:spPr>
            <a:xfrm>
              <a:off x="6628395" y="2794154"/>
              <a:ext cx="926100" cy="248400"/>
            </a:xfrm>
            <a:prstGeom prst="flowChartAlternateProcess">
              <a:avLst/>
            </a:prstGeom>
            <a:solidFill>
              <a:srgbClr val="FFFFFF"/>
            </a:solidFill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ja" sz="700"/>
                <a:t>Archive Storage</a:t>
              </a:r>
              <a:endParaRPr b="1" sz="700"/>
            </a:p>
          </p:txBody>
        </p:sp>
        <p:pic>
          <p:nvPicPr>
            <p:cNvPr id="204" name="Google Shape;204;p1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951282" y="2781145"/>
              <a:ext cx="1220400" cy="29675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5" name="Google Shape;205;p1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781563" y="3753292"/>
              <a:ext cx="624478" cy="35889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6" name="Google Shape;206;p18"/>
            <p:cNvSpPr/>
            <p:nvPr/>
          </p:nvSpPr>
          <p:spPr>
            <a:xfrm>
              <a:off x="3592804" y="2694396"/>
              <a:ext cx="322800" cy="485100"/>
            </a:xfrm>
            <a:prstGeom prst="rect">
              <a:avLst/>
            </a:prstGeom>
            <a:solidFill>
              <a:srgbClr val="FFFFFF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ja" sz="1000"/>
                <a:t>専用線</a:t>
              </a:r>
              <a:endParaRPr b="1" sz="1000"/>
            </a:p>
          </p:txBody>
        </p:sp>
      </p:grpSp>
      <p:pic>
        <p:nvPicPr>
          <p:cNvPr id="207" name="Google Shape;207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1375" y="2507266"/>
            <a:ext cx="846900" cy="7445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21125" y="2928550"/>
            <a:ext cx="612000" cy="612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18"/>
          <p:cNvSpPr/>
          <p:nvPr/>
        </p:nvSpPr>
        <p:spPr>
          <a:xfrm>
            <a:off x="603175" y="3385825"/>
            <a:ext cx="729600" cy="2880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900"/>
              <a:t>利用者様の</a:t>
            </a:r>
            <a:r>
              <a:rPr b="1" lang="ja" sz="900"/>
              <a:t>環境</a:t>
            </a:r>
            <a:endParaRPr b="1" sz="900"/>
          </a:p>
        </p:txBody>
      </p:sp>
      <p:pic>
        <p:nvPicPr>
          <p:cNvPr id="210" name="Google Shape;210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38275" y="2934607"/>
            <a:ext cx="649600" cy="422942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18"/>
          <p:cNvSpPr txBox="1"/>
          <p:nvPr/>
        </p:nvSpPr>
        <p:spPr>
          <a:xfrm>
            <a:off x="221125" y="4447250"/>
            <a:ext cx="846900" cy="3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ja"/>
              <a:t>Internet</a:t>
            </a:r>
            <a:endParaRPr b="1"/>
          </a:p>
        </p:txBody>
      </p:sp>
      <p:sp>
        <p:nvSpPr>
          <p:cNvPr id="212" name="Google Shape;212;p18"/>
          <p:cNvSpPr/>
          <p:nvPr/>
        </p:nvSpPr>
        <p:spPr>
          <a:xfrm>
            <a:off x="1731950" y="3318325"/>
            <a:ext cx="4634700" cy="4230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18"/>
          <p:cNvSpPr/>
          <p:nvPr/>
        </p:nvSpPr>
        <p:spPr>
          <a:xfrm rot="2007722">
            <a:off x="1755258" y="3651441"/>
            <a:ext cx="1087082" cy="411369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18"/>
          <p:cNvSpPr/>
          <p:nvPr/>
        </p:nvSpPr>
        <p:spPr>
          <a:xfrm>
            <a:off x="1647325" y="3406325"/>
            <a:ext cx="977100" cy="366900"/>
          </a:xfrm>
          <a:prstGeom prst="rect">
            <a:avLst/>
          </a:prstGeom>
          <a:solidFill>
            <a:srgbClr val="F4CC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"/>
              <a:t>VPN</a:t>
            </a:r>
            <a:endParaRPr b="1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9"/>
          <p:cNvSpPr txBox="1"/>
          <p:nvPr>
            <p:ph idx="1" type="subTitle"/>
          </p:nvPr>
        </p:nvSpPr>
        <p:spPr>
          <a:xfrm>
            <a:off x="0" y="596250"/>
            <a:ext cx="9144000" cy="4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b="1" lang="ja" sz="2200"/>
              <a:t>富岳 計算ノードからの利用</a:t>
            </a:r>
            <a:endParaRPr b="1" sz="2200"/>
          </a:p>
          <a:p>
            <a:pPr indent="-228600" lvl="1" marL="91440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ja" sz="1800"/>
              <a:t>計算ノードからクラウドへの通信を直接かつセキュアに利用可能に</a:t>
            </a:r>
            <a:endParaRPr b="1" sz="1800"/>
          </a:p>
          <a:p>
            <a:pPr indent="-228600" lvl="1" marL="91440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ja" sz="1800"/>
              <a:t>・富岳</a:t>
            </a:r>
            <a:r>
              <a:rPr b="1" lang="ja" sz="1800"/>
              <a:t>での計算データを直接</a:t>
            </a:r>
            <a:r>
              <a:rPr b="1" lang="ja" sz="1800"/>
              <a:t>クラウドにアップロードし、</a:t>
            </a:r>
            <a:r>
              <a:rPr b="1" lang="ja" sz="1800"/>
              <a:t>可視化や</a:t>
            </a:r>
            <a:r>
              <a:rPr b="1" lang="ja" sz="1800"/>
              <a:t>サービス</a:t>
            </a:r>
            <a:br>
              <a:rPr b="1" lang="ja" sz="1800"/>
            </a:br>
            <a:r>
              <a:rPr b="1" lang="ja" sz="1800"/>
              <a:t>　展開に利用</a:t>
            </a:r>
            <a:r>
              <a:rPr b="1" lang="ja" sz="1800"/>
              <a:t>するなどの利用を想定</a:t>
            </a:r>
            <a:br>
              <a:rPr b="1" lang="ja" sz="1800"/>
            </a:br>
            <a:r>
              <a:rPr b="1" lang="ja" sz="1800"/>
              <a:t>・</a:t>
            </a:r>
            <a:r>
              <a:rPr b="1" lang="ja" sz="1800"/>
              <a:t>富岳計算ノードからクラウドのデータにアクセスなども実施可能になる予定</a:t>
            </a:r>
            <a:endParaRPr b="1" sz="1800"/>
          </a:p>
          <a:p>
            <a:pPr indent="-228600" lvl="1" marL="91440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sz="1800"/>
          </a:p>
        </p:txBody>
      </p:sp>
      <p:sp>
        <p:nvSpPr>
          <p:cNvPr id="221" name="Google Shape;221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  <p:sp>
        <p:nvSpPr>
          <p:cNvPr id="222" name="Google Shape;222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  <p:pic>
        <p:nvPicPr>
          <p:cNvPr id="223" name="Google Shape;22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32801" y="3787199"/>
            <a:ext cx="1451951" cy="9965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4" name="Google Shape;224;p19"/>
          <p:cNvGrpSpPr/>
          <p:nvPr/>
        </p:nvGrpSpPr>
        <p:grpSpPr>
          <a:xfrm>
            <a:off x="111510" y="2216728"/>
            <a:ext cx="8909640" cy="2770322"/>
            <a:chOff x="-174240" y="2216728"/>
            <a:chExt cx="8909640" cy="2770322"/>
          </a:xfrm>
        </p:grpSpPr>
        <p:sp>
          <p:nvSpPr>
            <p:cNvPr id="225" name="Google Shape;225;p19"/>
            <p:cNvSpPr/>
            <p:nvPr/>
          </p:nvSpPr>
          <p:spPr>
            <a:xfrm>
              <a:off x="3737100" y="2299950"/>
              <a:ext cx="4998300" cy="2687100"/>
            </a:xfrm>
            <a:prstGeom prst="roundRect">
              <a:avLst>
                <a:gd fmla="val 16667" name="adj"/>
              </a:avLst>
            </a:prstGeom>
            <a:solidFill>
              <a:srgbClr val="FFFFFF"/>
            </a:solidFill>
            <a:ln cap="flat" cmpd="sng" w="19050">
              <a:solidFill>
                <a:srgbClr val="595959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226" name="Google Shape;226;p19"/>
            <p:cNvSpPr/>
            <p:nvPr/>
          </p:nvSpPr>
          <p:spPr>
            <a:xfrm>
              <a:off x="5438198" y="2593244"/>
              <a:ext cx="2252700" cy="559200"/>
            </a:xfrm>
            <a:prstGeom prst="roundRect">
              <a:avLst>
                <a:gd fmla="val 16667" name="adj"/>
              </a:avLst>
            </a:prstGeom>
            <a:noFill/>
            <a:ln cap="flat" cmpd="sng" w="19050">
              <a:solidFill>
                <a:srgbClr val="595959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cxnSp>
          <p:nvCxnSpPr>
            <p:cNvPr id="227" name="Google Shape;227;p19"/>
            <p:cNvCxnSpPr/>
            <p:nvPr/>
          </p:nvCxnSpPr>
          <p:spPr>
            <a:xfrm>
              <a:off x="2590551" y="3078497"/>
              <a:ext cx="0" cy="981900"/>
            </a:xfrm>
            <a:prstGeom prst="straightConnector1">
              <a:avLst/>
            </a:prstGeom>
            <a:noFill/>
            <a:ln cap="flat" cmpd="sng" w="152400">
              <a:solidFill>
                <a:srgbClr val="59595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228" name="Google Shape;228;p19"/>
            <p:cNvSpPr/>
            <p:nvPr/>
          </p:nvSpPr>
          <p:spPr>
            <a:xfrm>
              <a:off x="-174240" y="3669650"/>
              <a:ext cx="3723600" cy="1205400"/>
            </a:xfrm>
            <a:prstGeom prst="roundRect">
              <a:avLst>
                <a:gd fmla="val 16667" name="adj"/>
              </a:avLst>
            </a:prstGeom>
            <a:solidFill>
              <a:srgbClr val="FFFFFF"/>
            </a:solidFill>
            <a:ln cap="flat" cmpd="sng" w="38100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/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/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/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/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/>
            </a:p>
          </p:txBody>
        </p:sp>
        <p:sp>
          <p:nvSpPr>
            <p:cNvPr id="229" name="Google Shape;229;p19"/>
            <p:cNvSpPr/>
            <p:nvPr/>
          </p:nvSpPr>
          <p:spPr>
            <a:xfrm>
              <a:off x="53156" y="4511793"/>
              <a:ext cx="1649700" cy="281700"/>
            </a:xfrm>
            <a:prstGeom prst="rect">
              <a:avLst/>
            </a:prstGeom>
            <a:solidFill>
              <a:srgbClr val="FFF2CC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ja" sz="1200"/>
                <a:t>HPCI共用ストレージ</a:t>
              </a:r>
              <a:endParaRPr b="1" sz="1200"/>
            </a:p>
          </p:txBody>
        </p:sp>
        <p:sp>
          <p:nvSpPr>
            <p:cNvPr id="230" name="Google Shape;230;p19"/>
            <p:cNvSpPr txBox="1"/>
            <p:nvPr/>
          </p:nvSpPr>
          <p:spPr>
            <a:xfrm>
              <a:off x="4129757" y="2216728"/>
              <a:ext cx="3113700" cy="23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ja" sz="1200"/>
                <a:t>Oracle Cloud Infrastructure(OCI)</a:t>
              </a:r>
              <a:endParaRPr b="1" sz="1200"/>
            </a:p>
          </p:txBody>
        </p:sp>
        <p:cxnSp>
          <p:nvCxnSpPr>
            <p:cNvPr id="231" name="Google Shape;231;p19"/>
            <p:cNvCxnSpPr/>
            <p:nvPr/>
          </p:nvCxnSpPr>
          <p:spPr>
            <a:xfrm rot="10800000">
              <a:off x="2613578" y="2953797"/>
              <a:ext cx="2599800" cy="0"/>
            </a:xfrm>
            <a:prstGeom prst="straightConnector1">
              <a:avLst/>
            </a:prstGeom>
            <a:noFill/>
            <a:ln cap="flat" cmpd="sng" w="76200">
              <a:solidFill>
                <a:srgbClr val="59595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232" name="Google Shape;232;p19"/>
            <p:cNvSpPr/>
            <p:nvPr/>
          </p:nvSpPr>
          <p:spPr>
            <a:xfrm>
              <a:off x="1688606" y="2489859"/>
              <a:ext cx="1842696" cy="879336"/>
            </a:xfrm>
            <a:prstGeom prst="cloud">
              <a:avLst/>
            </a:prstGeom>
            <a:solidFill>
              <a:srgbClr val="FFFFFF"/>
            </a:solidFill>
            <a:ln cap="flat" cmpd="sng" w="38100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700"/>
            </a:p>
          </p:txBody>
        </p:sp>
        <p:sp>
          <p:nvSpPr>
            <p:cNvPr id="233" name="Google Shape;233;p19"/>
            <p:cNvSpPr/>
            <p:nvPr/>
          </p:nvSpPr>
          <p:spPr>
            <a:xfrm>
              <a:off x="4021932" y="2550021"/>
              <a:ext cx="1271100" cy="2357100"/>
            </a:xfrm>
            <a:prstGeom prst="roundRect">
              <a:avLst>
                <a:gd fmla="val 16667" name="adj"/>
              </a:avLst>
            </a:prstGeom>
            <a:solidFill>
              <a:srgbClr val="FCE5CD"/>
            </a:solidFill>
            <a:ln cap="flat" cmpd="sng" w="19050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234" name="Google Shape;234;p19"/>
            <p:cNvSpPr txBox="1"/>
            <p:nvPr/>
          </p:nvSpPr>
          <p:spPr>
            <a:xfrm>
              <a:off x="4061303" y="2561864"/>
              <a:ext cx="1271100" cy="19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ja" sz="800">
                  <a:solidFill>
                    <a:srgbClr val="000000"/>
                  </a:solidFill>
                </a:rPr>
                <a:t>R-CCS</a:t>
              </a:r>
              <a:r>
                <a:rPr b="1" lang="ja" sz="800"/>
                <a:t>テナント</a:t>
              </a:r>
              <a:endParaRPr b="1" sz="800">
                <a:solidFill>
                  <a:srgbClr val="000000"/>
                </a:solidFill>
              </a:endParaRPr>
            </a:p>
          </p:txBody>
        </p:sp>
        <p:cxnSp>
          <p:nvCxnSpPr>
            <p:cNvPr id="235" name="Google Shape;235;p19"/>
            <p:cNvCxnSpPr/>
            <p:nvPr/>
          </p:nvCxnSpPr>
          <p:spPr>
            <a:xfrm rot="10800000">
              <a:off x="4974207" y="3001111"/>
              <a:ext cx="927600" cy="1200"/>
            </a:xfrm>
            <a:prstGeom prst="straightConnector1">
              <a:avLst/>
            </a:prstGeom>
            <a:noFill/>
            <a:ln cap="flat" cmpd="sng" w="38100">
              <a:solidFill>
                <a:srgbClr val="0000FF"/>
              </a:solidFill>
              <a:prstDash val="dash"/>
              <a:round/>
              <a:headEnd len="med" w="med" type="none"/>
              <a:tailEnd len="med" w="med" type="none"/>
            </a:ln>
          </p:spPr>
        </p:cxnSp>
        <p:cxnSp>
          <p:nvCxnSpPr>
            <p:cNvPr id="236" name="Google Shape;236;p19"/>
            <p:cNvCxnSpPr/>
            <p:nvPr/>
          </p:nvCxnSpPr>
          <p:spPr>
            <a:xfrm flipH="1">
              <a:off x="5294347" y="3002264"/>
              <a:ext cx="784500" cy="2700"/>
            </a:xfrm>
            <a:prstGeom prst="straightConnector1">
              <a:avLst/>
            </a:prstGeom>
            <a:noFill/>
            <a:ln cap="flat" cmpd="sng" w="38100">
              <a:solidFill>
                <a:srgbClr val="59595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237" name="Google Shape;237;p19"/>
            <p:cNvSpPr txBox="1"/>
            <p:nvPr/>
          </p:nvSpPr>
          <p:spPr>
            <a:xfrm>
              <a:off x="5487268" y="2587758"/>
              <a:ext cx="2154900" cy="19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ja" sz="700">
                  <a:solidFill>
                    <a:srgbClr val="000000"/>
                  </a:solidFill>
                </a:rPr>
                <a:t>Oracle Service Network(OSN) </a:t>
              </a:r>
              <a:endParaRPr b="1" sz="700">
                <a:solidFill>
                  <a:srgbClr val="000000"/>
                </a:solidFill>
              </a:endParaRPr>
            </a:p>
          </p:txBody>
        </p:sp>
        <p:cxnSp>
          <p:nvCxnSpPr>
            <p:cNvPr id="238" name="Google Shape;238;p19"/>
            <p:cNvCxnSpPr/>
            <p:nvPr/>
          </p:nvCxnSpPr>
          <p:spPr>
            <a:xfrm rot="10800000">
              <a:off x="4061392" y="2953800"/>
              <a:ext cx="487200" cy="0"/>
            </a:xfrm>
            <a:prstGeom prst="straightConnector1">
              <a:avLst/>
            </a:prstGeom>
            <a:noFill/>
            <a:ln cap="flat" cmpd="sng" w="38100">
              <a:solidFill>
                <a:srgbClr val="0000FF"/>
              </a:solidFill>
              <a:prstDash val="dash"/>
              <a:round/>
              <a:headEnd len="med" w="med" type="none"/>
              <a:tailEnd len="med" w="med" type="none"/>
            </a:ln>
          </p:spPr>
        </p:cxnSp>
        <p:sp>
          <p:nvSpPr>
            <p:cNvPr id="239" name="Google Shape;239;p19"/>
            <p:cNvSpPr/>
            <p:nvPr/>
          </p:nvSpPr>
          <p:spPr>
            <a:xfrm>
              <a:off x="4245793" y="2815015"/>
              <a:ext cx="750900" cy="359100"/>
            </a:xfrm>
            <a:prstGeom prst="flowChartAlternateProcess">
              <a:avLst/>
            </a:prstGeom>
            <a:solidFill>
              <a:srgbClr val="FFFFFF"/>
            </a:solidFill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" sz="900"/>
                <a:t>Routing Transfer</a:t>
              </a:r>
              <a:endParaRPr sz="900"/>
            </a:p>
          </p:txBody>
        </p:sp>
        <p:grpSp>
          <p:nvGrpSpPr>
            <p:cNvPr id="240" name="Google Shape;240;p19"/>
            <p:cNvGrpSpPr/>
            <p:nvPr/>
          </p:nvGrpSpPr>
          <p:grpSpPr>
            <a:xfrm>
              <a:off x="4621243" y="3174115"/>
              <a:ext cx="3913554" cy="1543081"/>
              <a:chOff x="3649601" y="2160411"/>
              <a:chExt cx="4712287" cy="2413704"/>
            </a:xfrm>
          </p:grpSpPr>
          <p:cxnSp>
            <p:nvCxnSpPr>
              <p:cNvPr id="241" name="Google Shape;241;p19"/>
              <p:cNvCxnSpPr/>
              <p:nvPr/>
            </p:nvCxnSpPr>
            <p:spPr>
              <a:xfrm rot="10800000">
                <a:off x="4458580" y="2714158"/>
                <a:ext cx="2298000" cy="300"/>
              </a:xfrm>
              <a:prstGeom prst="straightConnector1">
                <a:avLst/>
              </a:prstGeom>
              <a:noFill/>
              <a:ln cap="flat" cmpd="sng" w="38100">
                <a:solidFill>
                  <a:srgbClr val="595959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242" name="Google Shape;242;p19"/>
              <p:cNvSpPr/>
              <p:nvPr/>
            </p:nvSpPr>
            <p:spPr>
              <a:xfrm>
                <a:off x="5405087" y="2355015"/>
                <a:ext cx="2956800" cy="2219100"/>
              </a:xfrm>
              <a:prstGeom prst="roundRect">
                <a:avLst>
                  <a:gd fmla="val 16667" name="adj"/>
                </a:avLst>
              </a:prstGeom>
              <a:solidFill>
                <a:srgbClr val="FCE5CD"/>
              </a:solidFill>
              <a:ln cap="flat" cmpd="sng" w="19050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/>
              </a:p>
            </p:txBody>
          </p:sp>
          <p:sp>
            <p:nvSpPr>
              <p:cNvPr id="243" name="Google Shape;243;p19"/>
              <p:cNvSpPr txBox="1"/>
              <p:nvPr/>
            </p:nvSpPr>
            <p:spPr>
              <a:xfrm>
                <a:off x="5405086" y="2335346"/>
                <a:ext cx="1641300" cy="298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ja" sz="700"/>
                  <a:t>ユーザテナント 1</a:t>
                </a:r>
                <a:endParaRPr b="1" sz="70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244" name="Google Shape;244;p19"/>
              <p:cNvCxnSpPr/>
              <p:nvPr/>
            </p:nvCxnSpPr>
            <p:spPr>
              <a:xfrm rot="10800000">
                <a:off x="3659486" y="2700268"/>
                <a:ext cx="854700" cy="6900"/>
              </a:xfrm>
              <a:prstGeom prst="straightConnector1">
                <a:avLst/>
              </a:prstGeom>
              <a:noFill/>
              <a:ln cap="flat" cmpd="sng" w="38100">
                <a:solidFill>
                  <a:srgbClr val="0000FF"/>
                </a:solidFill>
                <a:prstDash val="dash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45" name="Google Shape;245;p19"/>
              <p:cNvCxnSpPr>
                <a:endCxn id="239" idx="2"/>
              </p:cNvCxnSpPr>
              <p:nvPr/>
            </p:nvCxnSpPr>
            <p:spPr>
              <a:xfrm rot="10800000">
                <a:off x="3649601" y="2160411"/>
                <a:ext cx="0" cy="529800"/>
              </a:xfrm>
              <a:prstGeom prst="straightConnector1">
                <a:avLst/>
              </a:prstGeom>
              <a:noFill/>
              <a:ln cap="flat" cmpd="sng" w="38100">
                <a:solidFill>
                  <a:srgbClr val="0000FF"/>
                </a:solidFill>
                <a:prstDash val="dash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246" name="Google Shape;246;p19"/>
              <p:cNvSpPr/>
              <p:nvPr/>
            </p:nvSpPr>
            <p:spPr>
              <a:xfrm>
                <a:off x="5672172" y="2873200"/>
                <a:ext cx="1115400" cy="298800"/>
              </a:xfrm>
              <a:prstGeom prst="flowChartAlternateProcess">
                <a:avLst/>
              </a:prstGeom>
              <a:solidFill>
                <a:srgbClr val="FFFFFF"/>
              </a:solidFill>
              <a:ln cap="flat" cmpd="sng" w="19050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ja" sz="900"/>
                  <a:t>Instance</a:t>
                </a:r>
                <a:endParaRPr b="1" sz="900"/>
              </a:p>
            </p:txBody>
          </p:sp>
          <p:sp>
            <p:nvSpPr>
              <p:cNvPr id="247" name="Google Shape;247;p19"/>
              <p:cNvSpPr/>
              <p:nvPr/>
            </p:nvSpPr>
            <p:spPr>
              <a:xfrm>
                <a:off x="6979399" y="2859826"/>
                <a:ext cx="1115400" cy="298800"/>
              </a:xfrm>
              <a:prstGeom prst="flowChartAlternateProcess">
                <a:avLst/>
              </a:prstGeom>
              <a:solidFill>
                <a:srgbClr val="FFFFFF"/>
              </a:solidFill>
              <a:ln cap="flat" cmpd="sng" w="19050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ja" sz="900"/>
                  <a:t>bare metal</a:t>
                </a:r>
                <a:endParaRPr b="1" sz="900"/>
              </a:p>
            </p:txBody>
          </p:sp>
        </p:grpSp>
        <p:sp>
          <p:nvSpPr>
            <p:cNvPr id="248" name="Google Shape;248;p19"/>
            <p:cNvSpPr/>
            <p:nvPr/>
          </p:nvSpPr>
          <p:spPr>
            <a:xfrm>
              <a:off x="53156" y="4176413"/>
              <a:ext cx="1649700" cy="281700"/>
            </a:xfrm>
            <a:prstGeom prst="rect">
              <a:avLst/>
            </a:prstGeom>
            <a:solidFill>
              <a:srgbClr val="FFF2CC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ja" sz="1200"/>
                <a:t>富岳</a:t>
              </a:r>
              <a:endParaRPr b="1" sz="1200"/>
            </a:p>
          </p:txBody>
        </p:sp>
        <p:sp>
          <p:nvSpPr>
            <p:cNvPr id="249" name="Google Shape;249;p19"/>
            <p:cNvSpPr/>
            <p:nvPr/>
          </p:nvSpPr>
          <p:spPr>
            <a:xfrm>
              <a:off x="5566580" y="2794154"/>
              <a:ext cx="926100" cy="248400"/>
            </a:xfrm>
            <a:prstGeom prst="flowChartAlternateProcess">
              <a:avLst/>
            </a:prstGeom>
            <a:solidFill>
              <a:srgbClr val="FFFFFF"/>
            </a:solidFill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ja" sz="700"/>
                <a:t>Object Storage</a:t>
              </a:r>
              <a:endParaRPr b="1" sz="700"/>
            </a:p>
          </p:txBody>
        </p:sp>
        <p:sp>
          <p:nvSpPr>
            <p:cNvPr id="250" name="Google Shape;250;p19"/>
            <p:cNvSpPr/>
            <p:nvPr/>
          </p:nvSpPr>
          <p:spPr>
            <a:xfrm>
              <a:off x="6628395" y="2794154"/>
              <a:ext cx="926100" cy="248400"/>
            </a:xfrm>
            <a:prstGeom prst="flowChartAlternateProcess">
              <a:avLst/>
            </a:prstGeom>
            <a:solidFill>
              <a:srgbClr val="FFFFFF"/>
            </a:solidFill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ja" sz="700"/>
                <a:t>Archive Storage</a:t>
              </a:r>
              <a:endParaRPr b="1" sz="700"/>
            </a:p>
          </p:txBody>
        </p:sp>
        <p:pic>
          <p:nvPicPr>
            <p:cNvPr id="251" name="Google Shape;251;p1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951282" y="2781145"/>
              <a:ext cx="1220400" cy="29675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2" name="Google Shape;252;p19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53138" y="3763842"/>
              <a:ext cx="624478" cy="35889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3" name="Google Shape;253;p19"/>
            <p:cNvSpPr/>
            <p:nvPr/>
          </p:nvSpPr>
          <p:spPr>
            <a:xfrm>
              <a:off x="3592804" y="2694396"/>
              <a:ext cx="322800" cy="485100"/>
            </a:xfrm>
            <a:prstGeom prst="rect">
              <a:avLst/>
            </a:prstGeom>
            <a:solidFill>
              <a:srgbClr val="FFFFFF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ja" sz="1000"/>
                <a:t>専用線</a:t>
              </a:r>
              <a:endParaRPr b="1" sz="1000"/>
            </a:p>
          </p:txBody>
        </p:sp>
      </p:grpSp>
      <p:pic>
        <p:nvPicPr>
          <p:cNvPr id="254" name="Google Shape;25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93009" y="3754782"/>
            <a:ext cx="1551879" cy="106142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5" name="Google Shape;255;p19"/>
          <p:cNvGrpSpPr/>
          <p:nvPr/>
        </p:nvGrpSpPr>
        <p:grpSpPr>
          <a:xfrm>
            <a:off x="6592464" y="3873725"/>
            <a:ext cx="2011992" cy="199573"/>
            <a:chOff x="5672172" y="2859826"/>
            <a:chExt cx="2422627" cy="312174"/>
          </a:xfrm>
        </p:grpSpPr>
        <p:sp>
          <p:nvSpPr>
            <p:cNvPr id="256" name="Google Shape;256;p19"/>
            <p:cNvSpPr/>
            <p:nvPr/>
          </p:nvSpPr>
          <p:spPr>
            <a:xfrm>
              <a:off x="5672172" y="2873200"/>
              <a:ext cx="1115400" cy="298800"/>
            </a:xfrm>
            <a:prstGeom prst="flowChartAlternateProcess">
              <a:avLst/>
            </a:prstGeom>
            <a:solidFill>
              <a:srgbClr val="FFFFFF"/>
            </a:solidFill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ja" sz="900"/>
                <a:t>Instance</a:t>
              </a:r>
              <a:endParaRPr b="1" sz="900"/>
            </a:p>
          </p:txBody>
        </p:sp>
        <p:sp>
          <p:nvSpPr>
            <p:cNvPr id="257" name="Google Shape;257;p19"/>
            <p:cNvSpPr/>
            <p:nvPr/>
          </p:nvSpPr>
          <p:spPr>
            <a:xfrm>
              <a:off x="6979399" y="2859826"/>
              <a:ext cx="1115400" cy="298800"/>
            </a:xfrm>
            <a:prstGeom prst="flowChartAlternateProcess">
              <a:avLst/>
            </a:prstGeom>
            <a:solidFill>
              <a:srgbClr val="FFFFFF"/>
            </a:solidFill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ja" sz="900"/>
                <a:t>bare metal</a:t>
              </a:r>
              <a:endParaRPr b="1" sz="900"/>
            </a:p>
          </p:txBody>
        </p:sp>
      </p:grpSp>
      <p:grpSp>
        <p:nvGrpSpPr>
          <p:cNvPr id="258" name="Google Shape;258;p19"/>
          <p:cNvGrpSpPr/>
          <p:nvPr/>
        </p:nvGrpSpPr>
        <p:grpSpPr>
          <a:xfrm>
            <a:off x="6592464" y="4117350"/>
            <a:ext cx="2011992" cy="199573"/>
            <a:chOff x="5672172" y="2859826"/>
            <a:chExt cx="2422627" cy="312174"/>
          </a:xfrm>
        </p:grpSpPr>
        <p:sp>
          <p:nvSpPr>
            <p:cNvPr id="259" name="Google Shape;259;p19"/>
            <p:cNvSpPr/>
            <p:nvPr/>
          </p:nvSpPr>
          <p:spPr>
            <a:xfrm>
              <a:off x="5672172" y="2873200"/>
              <a:ext cx="1115400" cy="298800"/>
            </a:xfrm>
            <a:prstGeom prst="flowChartAlternateProcess">
              <a:avLst/>
            </a:prstGeom>
            <a:solidFill>
              <a:srgbClr val="FFFFFF"/>
            </a:solidFill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ja" sz="900"/>
                <a:t>Instance</a:t>
              </a:r>
              <a:endParaRPr b="1" sz="900"/>
            </a:p>
          </p:txBody>
        </p:sp>
        <p:sp>
          <p:nvSpPr>
            <p:cNvPr id="260" name="Google Shape;260;p19"/>
            <p:cNvSpPr/>
            <p:nvPr/>
          </p:nvSpPr>
          <p:spPr>
            <a:xfrm>
              <a:off x="6979399" y="2859826"/>
              <a:ext cx="1115400" cy="298800"/>
            </a:xfrm>
            <a:prstGeom prst="flowChartAlternateProcess">
              <a:avLst/>
            </a:prstGeom>
            <a:solidFill>
              <a:srgbClr val="FFFFFF"/>
            </a:solidFill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ja" sz="900"/>
                <a:t>bare metal</a:t>
              </a:r>
              <a:endParaRPr b="1" sz="900"/>
            </a:p>
          </p:txBody>
        </p:sp>
      </p:grpSp>
      <p:grpSp>
        <p:nvGrpSpPr>
          <p:cNvPr id="261" name="Google Shape;261;p19"/>
          <p:cNvGrpSpPr/>
          <p:nvPr/>
        </p:nvGrpSpPr>
        <p:grpSpPr>
          <a:xfrm>
            <a:off x="6592464" y="4390288"/>
            <a:ext cx="2011992" cy="199573"/>
            <a:chOff x="5672172" y="2859826"/>
            <a:chExt cx="2422627" cy="312174"/>
          </a:xfrm>
        </p:grpSpPr>
        <p:sp>
          <p:nvSpPr>
            <p:cNvPr id="262" name="Google Shape;262;p19"/>
            <p:cNvSpPr/>
            <p:nvPr/>
          </p:nvSpPr>
          <p:spPr>
            <a:xfrm>
              <a:off x="5672172" y="2873200"/>
              <a:ext cx="1115400" cy="298800"/>
            </a:xfrm>
            <a:prstGeom prst="flowChartAlternateProcess">
              <a:avLst/>
            </a:prstGeom>
            <a:solidFill>
              <a:srgbClr val="FFFFFF"/>
            </a:solidFill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ja" sz="900"/>
                <a:t>Instance</a:t>
              </a:r>
              <a:endParaRPr b="1" sz="900"/>
            </a:p>
          </p:txBody>
        </p:sp>
        <p:sp>
          <p:nvSpPr>
            <p:cNvPr id="263" name="Google Shape;263;p19"/>
            <p:cNvSpPr/>
            <p:nvPr/>
          </p:nvSpPr>
          <p:spPr>
            <a:xfrm>
              <a:off x="6979399" y="2859826"/>
              <a:ext cx="1115400" cy="298800"/>
            </a:xfrm>
            <a:prstGeom prst="flowChartAlternateProcess">
              <a:avLst/>
            </a:prstGeom>
            <a:solidFill>
              <a:srgbClr val="FFFFFF"/>
            </a:solidFill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ja" sz="900"/>
                <a:t>bare metal</a:t>
              </a:r>
              <a:endParaRPr b="1" sz="900"/>
            </a:p>
          </p:txBody>
        </p:sp>
      </p:grpSp>
      <p:grpSp>
        <p:nvGrpSpPr>
          <p:cNvPr id="264" name="Google Shape;264;p19"/>
          <p:cNvGrpSpPr/>
          <p:nvPr/>
        </p:nvGrpSpPr>
        <p:grpSpPr>
          <a:xfrm>
            <a:off x="2224225" y="2831200"/>
            <a:ext cx="4489775" cy="1753500"/>
            <a:chOff x="2224225" y="2831200"/>
            <a:chExt cx="4489775" cy="1753500"/>
          </a:xfrm>
        </p:grpSpPr>
        <p:sp>
          <p:nvSpPr>
            <p:cNvPr id="265" name="Google Shape;265;p19"/>
            <p:cNvSpPr/>
            <p:nvPr/>
          </p:nvSpPr>
          <p:spPr>
            <a:xfrm rot="10800000">
              <a:off x="2224225" y="3787200"/>
              <a:ext cx="138300" cy="461100"/>
            </a:xfrm>
            <a:prstGeom prst="upArrow">
              <a:avLst>
                <a:gd fmla="val 50000" name="adj1"/>
                <a:gd fmla="val 50000" name="adj2"/>
              </a:avLst>
            </a:prstGeom>
            <a:solidFill>
              <a:srgbClr val="FF0000"/>
            </a:solidFill>
            <a:ln cap="flat" cmpd="sng" w="1905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19"/>
            <p:cNvSpPr/>
            <p:nvPr/>
          </p:nvSpPr>
          <p:spPr>
            <a:xfrm rot="5400000">
              <a:off x="5504675" y="2587150"/>
              <a:ext cx="124200" cy="612300"/>
            </a:xfrm>
            <a:prstGeom prst="upArrow">
              <a:avLst>
                <a:gd fmla="val 50000" name="adj1"/>
                <a:gd fmla="val 50000" name="adj2"/>
              </a:avLst>
            </a:prstGeom>
            <a:solidFill>
              <a:srgbClr val="FF0000"/>
            </a:solidFill>
            <a:ln cap="flat" cmpd="sng" w="1905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19"/>
            <p:cNvSpPr/>
            <p:nvPr/>
          </p:nvSpPr>
          <p:spPr>
            <a:xfrm rot="5400000">
              <a:off x="4815875" y="3323825"/>
              <a:ext cx="975600" cy="861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19"/>
            <p:cNvSpPr/>
            <p:nvPr/>
          </p:nvSpPr>
          <p:spPr>
            <a:xfrm rot="10800000">
              <a:off x="2558350" y="3787200"/>
              <a:ext cx="138300" cy="461100"/>
            </a:xfrm>
            <a:prstGeom prst="upArrow">
              <a:avLst>
                <a:gd fmla="val 50000" name="adj1"/>
                <a:gd fmla="val 50000" name="adj2"/>
              </a:avLst>
            </a:prstGeom>
            <a:solidFill>
              <a:srgbClr val="FF0000"/>
            </a:solidFill>
            <a:ln cap="flat" cmpd="sng" w="1905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19"/>
            <p:cNvSpPr/>
            <p:nvPr/>
          </p:nvSpPr>
          <p:spPr>
            <a:xfrm rot="10800000">
              <a:off x="3045525" y="3787200"/>
              <a:ext cx="138300" cy="461100"/>
            </a:xfrm>
            <a:prstGeom prst="upArrow">
              <a:avLst>
                <a:gd fmla="val 50000" name="adj1"/>
                <a:gd fmla="val 50000" name="adj2"/>
              </a:avLst>
            </a:prstGeom>
            <a:solidFill>
              <a:srgbClr val="FF0000"/>
            </a:solidFill>
            <a:ln cap="flat" cmpd="sng" w="1905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19"/>
            <p:cNvSpPr/>
            <p:nvPr/>
          </p:nvSpPr>
          <p:spPr>
            <a:xfrm rot="10800000">
              <a:off x="3532700" y="3787200"/>
              <a:ext cx="138300" cy="461100"/>
            </a:xfrm>
            <a:prstGeom prst="upArrow">
              <a:avLst>
                <a:gd fmla="val 50000" name="adj1"/>
                <a:gd fmla="val 50000" name="adj2"/>
              </a:avLst>
            </a:prstGeom>
            <a:solidFill>
              <a:srgbClr val="FF0000"/>
            </a:solidFill>
            <a:ln cap="flat" cmpd="sng" w="1905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Google Shape;271;p19"/>
            <p:cNvSpPr/>
            <p:nvPr/>
          </p:nvSpPr>
          <p:spPr>
            <a:xfrm rot="5400000">
              <a:off x="4415250" y="1574975"/>
              <a:ext cx="131100" cy="4466400"/>
            </a:xfrm>
            <a:prstGeom prst="upArrow">
              <a:avLst>
                <a:gd fmla="val 50000" name="adj1"/>
                <a:gd fmla="val 50000" name="adj2"/>
              </a:avLst>
            </a:prstGeom>
            <a:solidFill>
              <a:srgbClr val="FF0000"/>
            </a:solidFill>
            <a:ln cap="flat" cmpd="sng" w="1905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19"/>
            <p:cNvSpPr/>
            <p:nvPr/>
          </p:nvSpPr>
          <p:spPr>
            <a:xfrm rot="5400000">
              <a:off x="6470100" y="3835950"/>
              <a:ext cx="124200" cy="363600"/>
            </a:xfrm>
            <a:prstGeom prst="upArrow">
              <a:avLst>
                <a:gd fmla="val 50000" name="adj1"/>
                <a:gd fmla="val 50000" name="adj2"/>
              </a:avLst>
            </a:prstGeom>
            <a:solidFill>
              <a:srgbClr val="FF0000"/>
            </a:solidFill>
            <a:ln cap="flat" cmpd="sng" w="1905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Google Shape;273;p19"/>
            <p:cNvSpPr/>
            <p:nvPr/>
          </p:nvSpPr>
          <p:spPr>
            <a:xfrm rot="5400000">
              <a:off x="6470100" y="4128606"/>
              <a:ext cx="124200" cy="363600"/>
            </a:xfrm>
            <a:prstGeom prst="upArrow">
              <a:avLst>
                <a:gd fmla="val 50000" name="adj1"/>
                <a:gd fmla="val 50000" name="adj2"/>
              </a:avLst>
            </a:prstGeom>
            <a:solidFill>
              <a:srgbClr val="FF0000"/>
            </a:solidFill>
            <a:ln cap="flat" cmpd="sng" w="1905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19"/>
            <p:cNvSpPr/>
            <p:nvPr/>
          </p:nvSpPr>
          <p:spPr>
            <a:xfrm rot="5400000">
              <a:off x="6470100" y="4340698"/>
              <a:ext cx="124200" cy="363600"/>
            </a:xfrm>
            <a:prstGeom prst="upArrow">
              <a:avLst>
                <a:gd fmla="val 50000" name="adj1"/>
                <a:gd fmla="val 50000" name="adj2"/>
              </a:avLst>
            </a:prstGeom>
            <a:solidFill>
              <a:srgbClr val="FF0000"/>
            </a:solidFill>
            <a:ln cap="flat" cmpd="sng" w="1905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19"/>
            <p:cNvSpPr/>
            <p:nvPr/>
          </p:nvSpPr>
          <p:spPr>
            <a:xfrm rot="5400000">
              <a:off x="5918400" y="4152700"/>
              <a:ext cx="777900" cy="861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Google Shape;276;p19"/>
            <p:cNvSpPr/>
            <p:nvPr/>
          </p:nvSpPr>
          <p:spPr>
            <a:xfrm>
              <a:off x="3843129" y="3625075"/>
              <a:ext cx="2188500" cy="562800"/>
            </a:xfrm>
            <a:prstGeom prst="roundRect">
              <a:avLst>
                <a:gd fmla="val 16667" name="adj"/>
              </a:avLst>
            </a:prstGeom>
            <a:solidFill>
              <a:srgbClr val="F4CCCC"/>
            </a:solidFill>
            <a:ln cap="flat" cmpd="sng" w="2857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ja" sz="1000"/>
                <a:t>富岳計算ノードとクラウドテナント内のインスタンスやオブジェクトストレージとの直接接続</a:t>
              </a:r>
              <a:endParaRPr b="1" sz="1000"/>
            </a:p>
          </p:txBody>
        </p:sp>
      </p:grpSp>
      <p:sp>
        <p:nvSpPr>
          <p:cNvPr id="277" name="Google Shape;277;p19"/>
          <p:cNvSpPr txBox="1"/>
          <p:nvPr>
            <p:ph type="ctrTitle"/>
          </p:nvPr>
        </p:nvSpPr>
        <p:spPr>
          <a:xfrm>
            <a:off x="0" y="104963"/>
            <a:ext cx="85206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3100"/>
              <a:t>来年度</a:t>
            </a:r>
            <a:r>
              <a:rPr lang="ja" sz="3100"/>
              <a:t>以降に</a:t>
            </a:r>
            <a:r>
              <a:rPr lang="ja" sz="3100"/>
              <a:t>対応予定</a:t>
            </a:r>
            <a:endParaRPr sz="31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0"/>
          <p:cNvSpPr txBox="1"/>
          <p:nvPr>
            <p:ph type="ctrTitle"/>
          </p:nvPr>
        </p:nvSpPr>
        <p:spPr>
          <a:xfrm>
            <a:off x="0" y="-15387"/>
            <a:ext cx="85206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2200"/>
              <a:t>利用例: </a:t>
            </a:r>
            <a:r>
              <a:rPr lang="ja" sz="1500"/>
              <a:t>iRODSを利用したクラウドとローカルストレージの透過的データ共有環境の実現</a:t>
            </a:r>
            <a:endParaRPr sz="1500"/>
          </a:p>
        </p:txBody>
      </p:sp>
      <p:sp>
        <p:nvSpPr>
          <p:cNvPr id="284" name="Google Shape;284;p20"/>
          <p:cNvSpPr txBox="1"/>
          <p:nvPr>
            <p:ph idx="1" type="subTitle"/>
          </p:nvPr>
        </p:nvSpPr>
        <p:spPr>
          <a:xfrm>
            <a:off x="0" y="657038"/>
            <a:ext cx="9144000" cy="1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b="1" lang="ja" sz="1100"/>
              <a:t>※ iRODS: 複数のストレージを1つのファイルシステムとして見せることが可能とするデータグリッドシステム(https://irods.org)</a:t>
            </a:r>
            <a:endParaRPr b="1"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1" lang="ja" sz="1500"/>
            </a:br>
            <a:r>
              <a:rPr b="1" lang="ja" sz="1500"/>
              <a:t>　ハイブリッドクラウドサービスの構築・試験</a:t>
            </a:r>
            <a:endParaRPr b="1" sz="1500"/>
          </a:p>
          <a:p>
            <a:pPr indent="-228600" lvl="0" marL="457200" rtl="0" algn="l"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b="1" lang="ja" sz="1500"/>
              <a:t>・通信料金を気にすることなく構築・運用・試験が可能</a:t>
            </a:r>
            <a:endParaRPr b="1" sz="1500"/>
          </a:p>
          <a:p>
            <a:pPr indent="-228600" lvl="0" marL="457200" rtl="0" algn="l"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b="1" lang="ja" sz="1500"/>
              <a:t>　・</a:t>
            </a:r>
            <a:r>
              <a:rPr b="1" lang="ja" sz="1500"/>
              <a:t>ユーザは、データがローカル・クラウドの</a:t>
            </a:r>
            <a:r>
              <a:rPr b="1" lang="ja" sz="1500"/>
              <a:t>どちらに</a:t>
            </a:r>
            <a:r>
              <a:rPr b="1" lang="ja" sz="1500"/>
              <a:t>設置されているか気にせず利用が可能</a:t>
            </a:r>
            <a:endParaRPr b="1" sz="1500"/>
          </a:p>
          <a:p>
            <a:pPr indent="-228600" lvl="0" marL="457200" rtl="0" algn="l"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b="1" lang="ja" sz="1500"/>
              <a:t>　・</a:t>
            </a:r>
            <a:r>
              <a:rPr b="1" lang="ja" sz="1500"/>
              <a:t>セキュアなレプリケーションの実現</a:t>
            </a:r>
            <a:endParaRPr b="1" sz="1500"/>
          </a:p>
          <a:p>
            <a:pPr indent="-228600" lvl="0" marL="457200" rtl="0" algn="l"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b="1" lang="ja" sz="1500"/>
              <a:t>　・マルチサイトによる障害対策</a:t>
            </a:r>
            <a:endParaRPr b="1" sz="1500"/>
          </a:p>
          <a:p>
            <a:pPr indent="-228600" lvl="0" marL="457200" rtl="0" algn="l"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t/>
            </a:r>
            <a:endParaRPr b="1" sz="900"/>
          </a:p>
        </p:txBody>
      </p:sp>
      <p:sp>
        <p:nvSpPr>
          <p:cNvPr id="285" name="Google Shape;285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  <p:pic>
        <p:nvPicPr>
          <p:cNvPr id="286" name="Google Shape;28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8225" y="2439325"/>
            <a:ext cx="8762948" cy="2472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72577" y="2571749"/>
            <a:ext cx="1238068" cy="305700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20"/>
          <p:cNvSpPr/>
          <p:nvPr/>
        </p:nvSpPr>
        <p:spPr>
          <a:xfrm>
            <a:off x="1338000" y="4337900"/>
            <a:ext cx="640800" cy="246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20"/>
          <p:cNvSpPr/>
          <p:nvPr/>
        </p:nvSpPr>
        <p:spPr>
          <a:xfrm>
            <a:off x="6043700" y="4337900"/>
            <a:ext cx="1694400" cy="366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20"/>
          <p:cNvSpPr/>
          <p:nvPr/>
        </p:nvSpPr>
        <p:spPr>
          <a:xfrm>
            <a:off x="6473475" y="3373175"/>
            <a:ext cx="862800" cy="305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20"/>
          <p:cNvSpPr/>
          <p:nvPr/>
        </p:nvSpPr>
        <p:spPr>
          <a:xfrm>
            <a:off x="6695475" y="2905475"/>
            <a:ext cx="548700" cy="88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92" name="Google Shape;292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30747" y="3381593"/>
            <a:ext cx="548700" cy="508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69000" y="4280524"/>
            <a:ext cx="302802" cy="24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06998" y="4280524"/>
            <a:ext cx="302802" cy="24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844998" y="4280524"/>
            <a:ext cx="302802" cy="246900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20"/>
          <p:cNvSpPr/>
          <p:nvPr/>
        </p:nvSpPr>
        <p:spPr>
          <a:xfrm>
            <a:off x="118225" y="2368725"/>
            <a:ext cx="2215500" cy="25428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97" name="Google Shape;297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68999" y="2691617"/>
            <a:ext cx="640800" cy="410757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20"/>
          <p:cNvSpPr/>
          <p:nvPr/>
        </p:nvSpPr>
        <p:spPr>
          <a:xfrm>
            <a:off x="229550" y="3094500"/>
            <a:ext cx="640800" cy="143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p20"/>
          <p:cNvSpPr/>
          <p:nvPr/>
        </p:nvSpPr>
        <p:spPr>
          <a:xfrm>
            <a:off x="229550" y="3844425"/>
            <a:ext cx="640800" cy="88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p20"/>
          <p:cNvSpPr/>
          <p:nvPr/>
        </p:nvSpPr>
        <p:spPr>
          <a:xfrm>
            <a:off x="229550" y="4714175"/>
            <a:ext cx="640800" cy="88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01" name="Google Shape;301;p20"/>
          <p:cNvGrpSpPr/>
          <p:nvPr/>
        </p:nvGrpSpPr>
        <p:grpSpPr>
          <a:xfrm>
            <a:off x="1114800" y="2755950"/>
            <a:ext cx="7616800" cy="1907150"/>
            <a:chOff x="1114800" y="2755950"/>
            <a:chExt cx="7616800" cy="1907150"/>
          </a:xfrm>
        </p:grpSpPr>
        <p:sp>
          <p:nvSpPr>
            <p:cNvPr id="302" name="Google Shape;302;p20"/>
            <p:cNvSpPr/>
            <p:nvPr/>
          </p:nvSpPr>
          <p:spPr>
            <a:xfrm>
              <a:off x="1114800" y="4189400"/>
              <a:ext cx="1132800" cy="473700"/>
            </a:xfrm>
            <a:prstGeom prst="roundRect">
              <a:avLst>
                <a:gd fmla="val 16667" name="adj"/>
              </a:avLst>
            </a:prstGeom>
            <a:noFill/>
            <a:ln cap="flat" cmpd="sng" w="3810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20"/>
            <p:cNvSpPr/>
            <p:nvPr/>
          </p:nvSpPr>
          <p:spPr>
            <a:xfrm>
              <a:off x="7121850" y="3932625"/>
              <a:ext cx="548700" cy="473700"/>
            </a:xfrm>
            <a:prstGeom prst="roundRect">
              <a:avLst>
                <a:gd fmla="val 16667" name="adj"/>
              </a:avLst>
            </a:prstGeom>
            <a:noFill/>
            <a:ln cap="flat" cmpd="sng" w="3810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20"/>
            <p:cNvSpPr/>
            <p:nvPr/>
          </p:nvSpPr>
          <p:spPr>
            <a:xfrm>
              <a:off x="8182900" y="3102375"/>
              <a:ext cx="548700" cy="473700"/>
            </a:xfrm>
            <a:prstGeom prst="roundRect">
              <a:avLst>
                <a:gd fmla="val 16667" name="adj"/>
              </a:avLst>
            </a:prstGeom>
            <a:noFill/>
            <a:ln cap="flat" cmpd="sng" w="3810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" name="Google Shape;305;p20"/>
            <p:cNvSpPr/>
            <p:nvPr/>
          </p:nvSpPr>
          <p:spPr>
            <a:xfrm>
              <a:off x="3711175" y="2755950"/>
              <a:ext cx="2420100" cy="572700"/>
            </a:xfrm>
            <a:prstGeom prst="roundRect">
              <a:avLst>
                <a:gd fmla="val 16667" name="adj"/>
              </a:avLst>
            </a:prstGeom>
            <a:solidFill>
              <a:srgbClr val="F4CCCC"/>
            </a:solidFill>
            <a:ln cap="flat" cmpd="sng" w="3810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" sz="1000"/>
                <a:t>R-CCS</a:t>
              </a:r>
              <a:r>
                <a:rPr lang="ja" sz="1000"/>
                <a:t>ローカルとクラウドストレージ間でのレプリケーション、データ移動</a:t>
              </a:r>
              <a:endParaRPr sz="1000"/>
            </a:p>
          </p:txBody>
        </p:sp>
        <p:cxnSp>
          <p:nvCxnSpPr>
            <p:cNvPr id="306" name="Google Shape;306;p20"/>
            <p:cNvCxnSpPr>
              <a:stCxn id="302" idx="3"/>
              <a:endCxn id="305" idx="2"/>
            </p:cNvCxnSpPr>
            <p:nvPr/>
          </p:nvCxnSpPr>
          <p:spPr>
            <a:xfrm flipH="1" rot="10800000">
              <a:off x="2247600" y="3328550"/>
              <a:ext cx="2673600" cy="1097700"/>
            </a:xfrm>
            <a:prstGeom prst="straightConnector1">
              <a:avLst/>
            </a:prstGeom>
            <a:noFill/>
            <a:ln cap="flat" cmpd="sng" w="7620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07" name="Google Shape;307;p20"/>
            <p:cNvCxnSpPr>
              <a:stCxn id="303" idx="0"/>
              <a:endCxn id="305" idx="2"/>
            </p:cNvCxnSpPr>
            <p:nvPr/>
          </p:nvCxnSpPr>
          <p:spPr>
            <a:xfrm rot="10800000">
              <a:off x="4921200" y="3328725"/>
              <a:ext cx="2475000" cy="603900"/>
            </a:xfrm>
            <a:prstGeom prst="straightConnector1">
              <a:avLst/>
            </a:prstGeom>
            <a:noFill/>
            <a:ln cap="flat" cmpd="sng" w="7620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08" name="Google Shape;308;p20"/>
            <p:cNvCxnSpPr>
              <a:stCxn id="304" idx="1"/>
              <a:endCxn id="305" idx="2"/>
            </p:cNvCxnSpPr>
            <p:nvPr/>
          </p:nvCxnSpPr>
          <p:spPr>
            <a:xfrm rot="10800000">
              <a:off x="4921300" y="3328725"/>
              <a:ext cx="3261600" cy="10500"/>
            </a:xfrm>
            <a:prstGeom prst="straightConnector1">
              <a:avLst/>
            </a:prstGeom>
            <a:noFill/>
            <a:ln cap="flat" cmpd="sng" w="7620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309" name="Google Shape;309;p20"/>
          <p:cNvSpPr/>
          <p:nvPr/>
        </p:nvSpPr>
        <p:spPr>
          <a:xfrm>
            <a:off x="2372550" y="3678875"/>
            <a:ext cx="2215500" cy="508500"/>
          </a:xfrm>
          <a:prstGeom prst="roundRect">
            <a:avLst>
              <a:gd fmla="val 16667" name="adj"/>
            </a:avLst>
          </a:prstGeom>
          <a:solidFill>
            <a:srgbClr val="F4CCCC"/>
          </a:solidFill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000"/>
              <a:t>専用線接続によりセキュアな通信</a:t>
            </a:r>
            <a:br>
              <a:rPr lang="ja" sz="1000"/>
            </a:br>
            <a:r>
              <a:rPr lang="ja" sz="1000"/>
              <a:t>定額制による通信料金無料</a:t>
            </a:r>
            <a:endParaRPr sz="1000"/>
          </a:p>
        </p:txBody>
      </p:sp>
      <p:sp>
        <p:nvSpPr>
          <p:cNvPr id="310" name="Google Shape;310;p20"/>
          <p:cNvSpPr/>
          <p:nvPr/>
        </p:nvSpPr>
        <p:spPr>
          <a:xfrm>
            <a:off x="4447175" y="4406325"/>
            <a:ext cx="2420100" cy="473700"/>
          </a:xfrm>
          <a:prstGeom prst="wedgeRoundRectCallout">
            <a:avLst>
              <a:gd fmla="val 25903" name="adj1"/>
              <a:gd fmla="val -87714" name="adj2"/>
              <a:gd fmla="val 0" name="adj3"/>
            </a:avLst>
          </a:prstGeom>
          <a:solidFill>
            <a:srgbClr val="F4CCCC"/>
          </a:solidFill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000"/>
              <a:t>Private IPアドレスを利用したセキュアな環境構築</a:t>
            </a:r>
            <a:endParaRPr sz="10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"/>
              <a:t>サービス利用の流れ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サービス利用の流れについては、以下をご参照ください。</a:t>
            </a:r>
            <a:br>
              <a:rPr lang="ja"/>
            </a:br>
            <a:r>
              <a:rPr lang="ja" sz="2200"/>
              <a:t>・</a:t>
            </a:r>
            <a:r>
              <a:rPr lang="ja" sz="1500" u="sng">
                <a:solidFill>
                  <a:schemeClr val="hlink"/>
                </a:solidFill>
                <a:hlinkClick r:id="rId3"/>
              </a:rPr>
              <a:t>https://securesites-prodapp.cec.ocp.oraclecloud.com/site/authsite/Riken/oci利用開始手順.html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ja"/>
              <a:t>利用者様でテナント作成していただき、その後サービスの利用申請を出していただくことで利用準備が整います。その後、利用のための設定をお願いいたします。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  <p:pic>
        <p:nvPicPr>
          <p:cNvPr id="318" name="Google Shape;318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513" y="3168375"/>
            <a:ext cx="9018975" cy="1888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